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58" r:id="rId6"/>
    <p:sldId id="270" r:id="rId7"/>
    <p:sldId id="261" r:id="rId8"/>
    <p:sldId id="271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906" autoAdjust="0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2ED25FA-D88D-3047-8257-5F84E5A75309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15E2DB1-4498-BD4D-B712-00381B81B5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75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 pression extérieure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C’est sans doute un des facteurs d’accident les plus importants. Vous avez promis d’emmenez vos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amis et vous devriez les appeler pour annuler ? Vous êtes monté au terrain et vous reviendriez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chez vous sans avoir volé ? Tout le monde vole avec 10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vent de travers et pas vous ? Vous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avez un vol de sortie de visite à effectuer impérativement ? </a:t>
            </a:r>
            <a:br>
              <a:rPr lang="fr-FR" dirty="0"/>
            </a:br>
            <a:br>
              <a:rPr lang="fr-FR" b="1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 résistance au changement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Il faut parfois s’adapter aux évolutions, mêmes si elles sont contraignantes : choisir une route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moins directe mais plus en accord avec la météo du jour, retarder son départ ou carrément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l’annuler, appliquer une nouvelle procédure, ce n’est pas si facile. </a:t>
            </a:r>
            <a:br>
              <a:rPr lang="fr-FR" dirty="0"/>
            </a:br>
            <a:br>
              <a:rPr lang="fr-FR" b="1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 négligence </a:t>
            </a:r>
            <a:br>
              <a:rPr lang="fr-FR" b="1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D’un côté la rigueur dans la préparation de son vol et dans son accomplissement, de l’autre un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laisser aller qui peut-être la conséquence de la routine ou d’une attitude peu adaptée. Les tâches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sont effectuées avec quelques raccourcis.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Objectif destination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pilote tient à tout prix à atteindre sa destination. Son jugement peut être altéré par des biais :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avant son départ il néglige une lecture trop détaillée de la météo qui n’est pas si bonne que ça. En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vol, il n’envisage pas d’autre solution que de poursuivre vers sa destination. </a:t>
            </a:r>
            <a:br>
              <a:rPr lang="fr-FR" dirty="0"/>
            </a:br>
            <a:br>
              <a:rPr lang="fr-FR" b="1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pilote est derrière l’avion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Avec un avion un peu rapide et (ou) un pilote peu entrainé, les tâches sont effectuées trop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lentement : le pilote n’est pas sûr de sa navigation, il maîtrise peu son avionique, il cherche ses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fréquences dans sa documentation. Trop absorbé, il n’a plus de disponibilité pour percevoir son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environnement et ses évolutions : le point d’entrée qui se rapproche, la dégradation de la météo ...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Perte de la conscience de la situation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pilote est débordé par la situation, il ne sait plus où il est, toute son attention est absorbée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par des tâches qui l’empêchent de percevoir certaines réalités comme la dégradation de la météo :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il se retrouve par mégarde au dessus d’une couche uniforme de nuages.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manque de carburant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Il peut exister de nombreuses raisons qui sont à l’origine d’un manque de carburant : une </a:t>
            </a:r>
            <a:br>
              <a:rPr lang="fr-FR" dirty="0"/>
            </a:b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surconfiance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une préparation incomplète, la « première fois » que j’effectue une navigation aussi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longue.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Aller voir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Les conditions de vol sont marginales, le relief monte un peu et le plafond baisse, mais il y a une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éclaircie derrière ; je vais aller voir. Le temps est médiocre avec un bon vent de travers et des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rafales ; je vais aller voir. Aller voir implique d’avoir une porte de sortie très sûre, un plan B, si ce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n’est pas le cas il faut s’abstenir.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passage en condition IMC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Pas beau, pas haut, on effleure un stratus, un autre, et puis c’est le passage involontaire en IMC.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vol en IMC requiert un entrainement sans lequel l’issue peut devenir fatale. Une étude a montré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que le temps écoulé avant la perte de contrôle de l’appareil d’une vingtaine de pilotes non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expérimentés en vol aux instruments variait entre 20 secondes pour les moins performants et 480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secondes :la moyenne est d’environ 3 mn. Tous ont perdu le contrôle de leur appareil !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La sortie du domaine de vol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 pilote est confronté à une situation qu’il n’arrive plus à maîtriser techniquement. L’issue peut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être une sortie du domaine de vol, avec un décrochage, une rupture en vol ... Les machines sont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plus ou moins « pointues », certaines pardonneront moins facilement les écarts que d’autres. </a:t>
            </a:r>
            <a:br>
              <a:rPr lang="fr-FR" dirty="0"/>
            </a:br>
            <a:br>
              <a:rPr lang="fr-FR" dirty="0"/>
            </a:b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Souvent le même scénario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Certains l’auront peut-être remarqué, pratiquement toutes ces composantes peuvent s’organiser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chronologiquement et s’enchaîner entre elles. Et effectivement, de nombreux accidents en sont la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parfaite synthèse. J’ai programmé mon vol avec mes amis depuis un moment, malgré la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météorologie défavorable j’attends le dernier moment pour me décider. Mes passagers sont là. La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météo n’est pas terrible mais ça pourrait passer. En vol je rencontre le mauvais temps, je descends,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même avec le GPS je ne sais plus trop où je suis. Je vois le ciel qui s’éclaircit au loin. Je continue, 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ce serait trop bête ...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E2DB1-4498-BD4D-B712-00381B81B59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4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F87B-4C42-734D-B41B-3BC8F845369D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B377-2240-DC4A-B177-A9EE5BE703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D0BA-F30A-6844-8A3F-F738625171D6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6F7E-30A6-264F-9584-46BEE1A56D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43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DAD7-3D67-4242-874E-B2D57A0401E2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9EDA-F9AA-A149-B388-830D3B8245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6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9E99-45CB-3A4E-9142-061922821517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E659-2462-BB45-9AA1-F0C989E4B3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49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DFE6-ACBF-3F43-9280-87ABD218D05F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98B0-5A68-374C-AF08-7F1C0BD728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31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0669-9A23-8F48-852D-E50AC3BBE239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7420-D748-A441-9B84-C42FE30808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8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F8EA-FCDB-454F-AD62-E715FDAD4DD9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3498-B46F-6749-BF0A-B7EC87ED0F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30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2B7B-426A-EF43-8582-AD556019836D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5675-D260-D84B-A7BE-69EBC1500C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049-3CED-114A-B985-4AE71CBC9648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AA3A-12D6-9342-97BC-320B461E39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B436-7BB5-7643-B22A-C9C71CA42413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5625-8D10-4246-B841-759139FC06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62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6C40-DDCA-DE4B-96A8-2146B5CE13F7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3F45-7C8E-AE41-92E5-97972F7D86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46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AE7717C-3931-7D43-BC38-716C8BA9CF36}" type="datetimeFigureOut">
              <a:rPr lang="fr-FR"/>
              <a:pPr>
                <a:defRPr/>
              </a:pPr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00C2A11-404C-5D42-85EE-B5286DB338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349727" cy="884304"/>
          </a:xfrm>
          <a:prstGeom prst="rect">
            <a:avLst/>
          </a:prstGeom>
        </p:spPr>
      </p:pic>
      <p:pic>
        <p:nvPicPr>
          <p:cNvPr id="4" name="Image 3" descr="Capture d’écran 2021-11-22 à 18.2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23" y="355601"/>
            <a:ext cx="9294456" cy="62991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337F86-5233-AA1D-EBD7-88B145C70F90}"/>
              </a:ext>
            </a:extLst>
          </p:cNvPr>
          <p:cNvSpPr/>
          <p:nvPr/>
        </p:nvSpPr>
        <p:spPr>
          <a:xfrm>
            <a:off x="10487025" y="5886450"/>
            <a:ext cx="785813" cy="61436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29594" cy="7400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72731" y="232093"/>
            <a:ext cx="65848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TOUJOURS LES MÊMES PIÈGES</a:t>
            </a:r>
            <a:endParaRPr lang="fr-FR" sz="3200" dirty="0">
              <a:latin typeface="Monaco"/>
              <a:cs typeface="Monaco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7865" y="2099745"/>
            <a:ext cx="53001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PRESSION EXTÉRIEURE</a:t>
            </a:r>
          </a:p>
          <a:p>
            <a:endParaRPr lang="fr-FR" sz="2000" dirty="0"/>
          </a:p>
          <a:p>
            <a:r>
              <a:rPr lang="fr-FR" sz="2000" dirty="0"/>
              <a:t> LA RÉSISTANCE AU CHANGEMENT </a:t>
            </a:r>
          </a:p>
          <a:p>
            <a:endParaRPr lang="fr-FR" sz="2000" dirty="0"/>
          </a:p>
          <a:p>
            <a:r>
              <a:rPr lang="fr-FR" sz="2000" b="1" dirty="0"/>
              <a:t>LA NÉGLIGENCE</a:t>
            </a:r>
          </a:p>
          <a:p>
            <a:endParaRPr lang="fr-FR" sz="2000" dirty="0"/>
          </a:p>
          <a:p>
            <a:r>
              <a:rPr lang="fr-FR" sz="2000" b="1" dirty="0"/>
              <a:t>OBJECTIF DESTINATION</a:t>
            </a:r>
          </a:p>
          <a:p>
            <a:endParaRPr lang="fr-FR" sz="2000" dirty="0"/>
          </a:p>
          <a:p>
            <a:r>
              <a:rPr lang="fr-FR" sz="2000" dirty="0"/>
              <a:t>LE PILOTE EST DERRIÈRE L’AVION</a:t>
            </a:r>
          </a:p>
          <a:p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2933" y="2099733"/>
            <a:ext cx="59177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PERTE DE LA CONSCIENCE DE LA SITUATION</a:t>
            </a:r>
          </a:p>
          <a:p>
            <a:endParaRPr lang="fr-FR" sz="2000" dirty="0"/>
          </a:p>
          <a:p>
            <a:r>
              <a:rPr lang="fr-FR" sz="2000" dirty="0"/>
              <a:t>LE MANQUE DE CARBURANT </a:t>
            </a:r>
          </a:p>
          <a:p>
            <a:endParaRPr lang="fr-FR" sz="2000" dirty="0"/>
          </a:p>
          <a:p>
            <a:r>
              <a:rPr lang="fr-FR" sz="2000" dirty="0"/>
              <a:t>ALLER VOIR</a:t>
            </a:r>
          </a:p>
          <a:p>
            <a:endParaRPr lang="fr-FR" sz="2000" dirty="0"/>
          </a:p>
          <a:p>
            <a:r>
              <a:rPr lang="fr-FR" sz="2000" dirty="0"/>
              <a:t>LE PASSAGE EN CONDITION IMC </a:t>
            </a:r>
          </a:p>
          <a:p>
            <a:endParaRPr lang="fr-FR" sz="2000" dirty="0"/>
          </a:p>
          <a:p>
            <a:r>
              <a:rPr lang="fr-FR" sz="2000" dirty="0"/>
              <a:t>LA SORTIE DU DOMAINE DE VOL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491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29594" cy="740079"/>
          </a:xfrm>
          <a:prstGeom prst="rect">
            <a:avLst/>
          </a:prstGeom>
        </p:spPr>
      </p:pic>
      <p:pic>
        <p:nvPicPr>
          <p:cNvPr id="2" name="Image 1" descr="Capture d’écran 2021-07-09 à 21.3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826">
            <a:off x="478367" y="3260650"/>
            <a:ext cx="4008967" cy="28522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9B9F3F-9163-41B5-A05E-2FD66F3FD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307" y="372781"/>
            <a:ext cx="2711589" cy="2597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9BD68F-7326-4E99-9DF4-155906346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8832">
            <a:off x="7833090" y="3750984"/>
            <a:ext cx="3454578" cy="25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97327" cy="784455"/>
          </a:xfrm>
          <a:prstGeom prst="rect">
            <a:avLst/>
          </a:prstGeom>
        </p:spPr>
      </p:pic>
      <p:pic>
        <p:nvPicPr>
          <p:cNvPr id="2" name="Image 1" descr="Capture d’écran 2021-11-22 à 18.2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4" y="2916766"/>
            <a:ext cx="11778348" cy="10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97327" cy="7844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D6AFFA-EAFE-4A46-91D3-BAD7DD30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42" y="3568576"/>
            <a:ext cx="11216324" cy="2958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6BEFBF-D695-42B6-8F7C-1689CB5EF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938">
            <a:off x="7743994" y="480115"/>
            <a:ext cx="3577633" cy="257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apture d’écran 2021-11-22 à 19.42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27">
            <a:off x="2379131" y="440266"/>
            <a:ext cx="3158067" cy="23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97327" cy="7844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69197C-7C77-E76B-FAA9-739CCE726CCD}"/>
              </a:ext>
            </a:extLst>
          </p:cNvPr>
          <p:cNvSpPr txBox="1"/>
          <p:nvPr/>
        </p:nvSpPr>
        <p:spPr>
          <a:xfrm>
            <a:off x="158553" y="1714876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Monaco"/>
                <a:cs typeface="Monaco"/>
              </a:rPr>
              <a:t>LES </a:t>
            </a:r>
            <a:r>
              <a:rPr lang="fr-FR" sz="3200" b="1" dirty="0" err="1">
                <a:latin typeface="Monaco"/>
                <a:cs typeface="Monaco"/>
              </a:rPr>
              <a:t>T</a:t>
            </a:r>
            <a:r>
              <a:rPr lang="fr-FR" sz="3200" b="1" dirty="0">
                <a:latin typeface="Monaco"/>
                <a:cs typeface="Monaco"/>
              </a:rPr>
              <a:t> E M ?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E6F003-D394-7AD3-79A9-5860F27F7723}"/>
              </a:ext>
            </a:extLst>
          </p:cNvPr>
          <p:cNvSpPr txBox="1"/>
          <p:nvPr/>
        </p:nvSpPr>
        <p:spPr>
          <a:xfrm>
            <a:off x="3420424" y="388204"/>
            <a:ext cx="709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Monaco"/>
                <a:cs typeface="Monaco"/>
              </a:rPr>
              <a:t>THREAT AND ERROR MANAGEMENT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253C8F-4003-C156-5D7C-C9DCB60272A6}"/>
              </a:ext>
            </a:extLst>
          </p:cNvPr>
          <p:cNvSpPr txBox="1"/>
          <p:nvPr/>
        </p:nvSpPr>
        <p:spPr>
          <a:xfrm>
            <a:off x="4496370" y="1620906"/>
            <a:ext cx="5763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METHODE RAISONNEMENT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CEF0C4-5874-3F3B-07FA-5ADFF7793C1C}"/>
              </a:ext>
            </a:extLst>
          </p:cNvPr>
          <p:cNvSpPr txBox="1"/>
          <p:nvPr/>
        </p:nvSpPr>
        <p:spPr>
          <a:xfrm>
            <a:off x="613210" y="292638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DETECTION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19B571-5CCC-9200-A9ED-5FF341C16474}"/>
              </a:ext>
            </a:extLst>
          </p:cNvPr>
          <p:cNvSpPr txBox="1"/>
          <p:nvPr/>
        </p:nvSpPr>
        <p:spPr>
          <a:xfrm>
            <a:off x="543659" y="5237094"/>
            <a:ext cx="237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ANTICPATION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7643A5-B2BA-E2FC-43C4-E0A15F3BA8C4}"/>
              </a:ext>
            </a:extLst>
          </p:cNvPr>
          <p:cNvSpPr txBox="1"/>
          <p:nvPr/>
        </p:nvSpPr>
        <p:spPr>
          <a:xfrm>
            <a:off x="4127755" y="4086310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MENACES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253CC1-A2BC-D12C-6523-39BFB91A9F27}"/>
              </a:ext>
            </a:extLst>
          </p:cNvPr>
          <p:cNvSpPr txBox="1"/>
          <p:nvPr/>
        </p:nvSpPr>
        <p:spPr>
          <a:xfrm>
            <a:off x="8456442" y="2969965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PRISE EN COMPTE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7CBB07-6230-5729-5750-D11B258C42EB}"/>
              </a:ext>
            </a:extLst>
          </p:cNvPr>
          <p:cNvSpPr txBox="1"/>
          <p:nvPr/>
        </p:nvSpPr>
        <p:spPr>
          <a:xfrm>
            <a:off x="9328476" y="4067545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PILOTE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CC0A5B-4A0D-06A4-410F-34501EB8E80E}"/>
              </a:ext>
            </a:extLst>
          </p:cNvPr>
          <p:cNvSpPr txBox="1"/>
          <p:nvPr/>
        </p:nvSpPr>
        <p:spPr>
          <a:xfrm>
            <a:off x="9122490" y="4937142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MACHINE 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6E01B0-1E46-6640-1BA8-A5A729B3E1C3}"/>
              </a:ext>
            </a:extLst>
          </p:cNvPr>
          <p:cNvSpPr txBox="1"/>
          <p:nvPr/>
        </p:nvSpPr>
        <p:spPr>
          <a:xfrm>
            <a:off x="8531098" y="5925016"/>
            <a:ext cx="322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ENVIRONNEMENT    </a:t>
            </a:r>
          </a:p>
        </p:txBody>
      </p:sp>
    </p:spTree>
    <p:extLst>
      <p:ext uri="{BB962C8B-B14F-4D97-AF65-F5344CB8AC3E}">
        <p14:creationId xmlns:p14="http://schemas.microsoft.com/office/powerpoint/2010/main" val="41319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368740" cy="8967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44307" y="427631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Monaco"/>
                <a:cs typeface="Monaco"/>
              </a:rPr>
              <a:t>LES COMPETENCES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9660" y="2024122"/>
            <a:ext cx="469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COMPÉTENCES TECHNIQUE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10771" y="1944055"/>
            <a:ext cx="522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COMPÉTENCES NON TECHNIQUE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30D9A7-7F02-95CF-9050-8FBB50D238B7}"/>
              </a:ext>
            </a:extLst>
          </p:cNvPr>
          <p:cNvSpPr txBox="1"/>
          <p:nvPr/>
        </p:nvSpPr>
        <p:spPr>
          <a:xfrm>
            <a:off x="-552395" y="2941053"/>
            <a:ext cx="62150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CONNAISSANCES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PILOTAGE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APPLICATIONS DES PROCEDURES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UTILISATION DES AUTOMATISMES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1041F5-AAE9-E6E6-CE28-009ED2F0930E}"/>
              </a:ext>
            </a:extLst>
          </p:cNvPr>
          <p:cNvSpPr txBox="1"/>
          <p:nvPr/>
        </p:nvSpPr>
        <p:spPr>
          <a:xfrm>
            <a:off x="6011366" y="2757488"/>
            <a:ext cx="60281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CONSCIENCE DE LA SITUATION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PRISE DE DÉCISION 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AFFIRMATION DE SOI, GESTION DES RESSOURCES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GESTION DE LA CHARGE DE TRAVAIL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GESTION FATIGUE STRESS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5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368740" cy="8967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192D0E-4140-1A97-A1ED-CF57EF8DD5D1}"/>
              </a:ext>
            </a:extLst>
          </p:cNvPr>
          <p:cNvSpPr txBox="1"/>
          <p:nvPr/>
        </p:nvSpPr>
        <p:spPr>
          <a:xfrm>
            <a:off x="3006087" y="583625"/>
            <a:ext cx="709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Monaco"/>
                <a:cs typeface="Monaco"/>
              </a:rPr>
              <a:t>THREAT AND ERROR MANAGEMENT </a:t>
            </a:r>
          </a:p>
        </p:txBody>
      </p:sp>
      <p:pic>
        <p:nvPicPr>
          <p:cNvPr id="6" name="Image 5" descr="Capture d’écran 2021-11-22 à 18.30.14.png">
            <a:extLst>
              <a:ext uri="{FF2B5EF4-FFF2-40B4-BE49-F238E27FC236}">
                <a16:creationId xmlns:a16="http://schemas.microsoft.com/office/drawing/2014/main" id="{8E49BE6F-1F31-1CA0-060E-12E45F93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411"/>
            <a:ext cx="11938089" cy="33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29594" cy="7400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17763" y="580942"/>
            <a:ext cx="684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Monaco"/>
                <a:cs typeface="Monaco"/>
              </a:rPr>
              <a:t>CONSCIENCE DE LA SITUATION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06ECB5-B380-7F63-D001-00B24713A41A}"/>
              </a:ext>
            </a:extLst>
          </p:cNvPr>
          <p:cNvSpPr txBox="1"/>
          <p:nvPr/>
        </p:nvSpPr>
        <p:spPr>
          <a:xfrm>
            <a:off x="471840" y="2231799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VIGILANCE DU PILOTE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86ABD4-4C52-5BB6-AEE2-66A67D8AD373}"/>
              </a:ext>
            </a:extLst>
          </p:cNvPr>
          <p:cNvSpPr txBox="1"/>
          <p:nvPr/>
        </p:nvSpPr>
        <p:spPr>
          <a:xfrm>
            <a:off x="2693846" y="2967335"/>
            <a:ext cx="7072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PERCEPTION DU PILOTE DES EVENEMENTS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B37E37-60EF-6F4F-506B-FBF7BA3C1F56}"/>
              </a:ext>
            </a:extLst>
          </p:cNvPr>
          <p:cNvSpPr txBox="1"/>
          <p:nvPr/>
        </p:nvSpPr>
        <p:spPr>
          <a:xfrm>
            <a:off x="292806" y="3913545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MACHINE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58D2CE-4B5F-3C24-0C11-11EA464E62E9}"/>
              </a:ext>
            </a:extLst>
          </p:cNvPr>
          <p:cNvSpPr txBox="1"/>
          <p:nvPr/>
        </p:nvSpPr>
        <p:spPr>
          <a:xfrm>
            <a:off x="7416596" y="4375210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DE SON ENVIRONEMENT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432776-FA62-971C-BD0A-744C3C328889}"/>
              </a:ext>
            </a:extLst>
          </p:cNvPr>
          <p:cNvSpPr txBox="1"/>
          <p:nvPr/>
        </p:nvSpPr>
        <p:spPr>
          <a:xfrm>
            <a:off x="471840" y="4999785"/>
            <a:ext cx="608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COMPREHENSION SITUATION ACTUEL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F05179-8188-076E-D9D4-7BFB5EDA5B41}"/>
              </a:ext>
            </a:extLst>
          </p:cNvPr>
          <p:cNvSpPr txBox="1"/>
          <p:nvPr/>
        </p:nvSpPr>
        <p:spPr>
          <a:xfrm>
            <a:off x="5246789" y="6046225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EVOLUTION FUTUR </a:t>
            </a:r>
          </a:p>
        </p:txBody>
      </p:sp>
    </p:spTree>
    <p:extLst>
      <p:ext uri="{BB962C8B-B14F-4D97-AF65-F5344CB8AC3E}">
        <p14:creationId xmlns:p14="http://schemas.microsoft.com/office/powerpoint/2010/main" val="922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29594" cy="7400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41434" y="569244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Monaco"/>
                <a:cs typeface="Monaco"/>
              </a:rPr>
              <a:t>PRISE DE DECISION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06ECB5-B380-7F63-D001-00B24713A41A}"/>
              </a:ext>
            </a:extLst>
          </p:cNvPr>
          <p:cNvSpPr txBox="1"/>
          <p:nvPr/>
        </p:nvSpPr>
        <p:spPr>
          <a:xfrm>
            <a:off x="2034643" y="1718843"/>
            <a:ext cx="46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RECUEIL DE L’INFORMATION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86ABD4-4C52-5BB6-AEE2-66A67D8AD373}"/>
              </a:ext>
            </a:extLst>
          </p:cNvPr>
          <p:cNvSpPr txBox="1"/>
          <p:nvPr/>
        </p:nvSpPr>
        <p:spPr>
          <a:xfrm>
            <a:off x="6096000" y="2696073"/>
            <a:ext cx="51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RAISONNEMENT - EVALUATIONS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B37E37-60EF-6F4F-506B-FBF7BA3C1F56}"/>
              </a:ext>
            </a:extLst>
          </p:cNvPr>
          <p:cNvSpPr txBox="1"/>
          <p:nvPr/>
        </p:nvSpPr>
        <p:spPr>
          <a:xfrm>
            <a:off x="292806" y="3580263"/>
            <a:ext cx="548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CONFRONTATIONS DES OPTIONS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58D2CE-4B5F-3C24-0C11-11EA464E62E9}"/>
              </a:ext>
            </a:extLst>
          </p:cNvPr>
          <p:cNvSpPr txBox="1"/>
          <p:nvPr/>
        </p:nvSpPr>
        <p:spPr>
          <a:xfrm>
            <a:off x="7416596" y="430377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PRISE DE DECISION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432776-FA62-971C-BD0A-744C3C328889}"/>
              </a:ext>
            </a:extLst>
          </p:cNvPr>
          <p:cNvSpPr txBox="1"/>
          <p:nvPr/>
        </p:nvSpPr>
        <p:spPr>
          <a:xfrm>
            <a:off x="883170" y="5210718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CONTRÔLE EFFICACITE DU CHOIX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F05179-8188-076E-D9D4-7BFB5EDA5B41}"/>
              </a:ext>
            </a:extLst>
          </p:cNvPr>
          <p:cNvSpPr txBox="1"/>
          <p:nvPr/>
        </p:nvSpPr>
        <p:spPr>
          <a:xfrm>
            <a:off x="6332098" y="6067592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AJUSTEMENT </a:t>
            </a:r>
          </a:p>
        </p:txBody>
      </p:sp>
    </p:spTree>
    <p:extLst>
      <p:ext uri="{BB962C8B-B14F-4D97-AF65-F5344CB8AC3E}">
        <p14:creationId xmlns:p14="http://schemas.microsoft.com/office/powerpoint/2010/main" val="25273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6-04 à 21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271639"/>
            <a:ext cx="1129594" cy="7400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09467" y="349290"/>
            <a:ext cx="709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Monaco"/>
                <a:cs typeface="Monaco"/>
              </a:rPr>
              <a:t>ALTERATION DES COMPETENCES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A85F72-E05E-9BC9-39E2-17205DDEABF5}"/>
              </a:ext>
            </a:extLst>
          </p:cNvPr>
          <p:cNvSpPr txBox="1"/>
          <p:nvPr/>
        </p:nvSpPr>
        <p:spPr>
          <a:xfrm>
            <a:off x="584986" y="1785225"/>
            <a:ext cx="353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SURCHARGE MENTAL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92C63D-D817-3DEA-AD9A-8551560A15F0}"/>
              </a:ext>
            </a:extLst>
          </p:cNvPr>
          <p:cNvSpPr txBox="1"/>
          <p:nvPr/>
        </p:nvSpPr>
        <p:spPr>
          <a:xfrm>
            <a:off x="10106282" y="178522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STRESS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C14D3E-51FC-96C2-D754-2A84A22DBBB6}"/>
              </a:ext>
            </a:extLst>
          </p:cNvPr>
          <p:cNvSpPr txBox="1"/>
          <p:nvPr/>
        </p:nvSpPr>
        <p:spPr>
          <a:xfrm>
            <a:off x="3265765" y="2709220"/>
            <a:ext cx="533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INFORMATION CONTRADICTOIRE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93C0E3-B462-EF67-A0CC-7EB293F0E92D}"/>
              </a:ext>
            </a:extLst>
          </p:cNvPr>
          <p:cNvSpPr txBox="1"/>
          <p:nvPr/>
        </p:nvSpPr>
        <p:spPr>
          <a:xfrm>
            <a:off x="6325220" y="4373535"/>
            <a:ext cx="562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PERSONNALITE – COMPORTEMENT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585DDD-217D-85B1-5DED-A4CA2F4225E9}"/>
              </a:ext>
            </a:extLst>
          </p:cNvPr>
          <p:cNvSpPr txBox="1"/>
          <p:nvPr/>
        </p:nvSpPr>
        <p:spPr>
          <a:xfrm>
            <a:off x="454787" y="3869147"/>
            <a:ext cx="334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CULTURE SECURITE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F4D946A-6AE5-B549-9E76-4979A71E9377}"/>
              </a:ext>
            </a:extLst>
          </p:cNvPr>
          <p:cNvGrpSpPr/>
          <p:nvPr/>
        </p:nvGrpSpPr>
        <p:grpSpPr>
          <a:xfrm>
            <a:off x="2506646" y="5444528"/>
            <a:ext cx="6852197" cy="1012929"/>
            <a:chOff x="2286486" y="5490741"/>
            <a:chExt cx="6852197" cy="1012929"/>
          </a:xfrm>
        </p:grpSpPr>
        <p:sp>
          <p:nvSpPr>
            <p:cNvPr id="5" name="ZoneTexte 4"/>
            <p:cNvSpPr txBox="1"/>
            <p:nvPr/>
          </p:nvSpPr>
          <p:spPr>
            <a:xfrm>
              <a:off x="2286486" y="6103560"/>
              <a:ext cx="6852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Extérieurs, Temporelle, Psychologique, Social, Personnelle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C6A122D-5790-1622-68C5-A0EEB154007C}"/>
                </a:ext>
              </a:extLst>
            </p:cNvPr>
            <p:cNvSpPr txBox="1"/>
            <p:nvPr/>
          </p:nvSpPr>
          <p:spPr>
            <a:xfrm>
              <a:off x="4122557" y="5490741"/>
              <a:ext cx="273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LES PRESSIONS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7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969</Words>
  <Application>Microsoft Office PowerPoint</Application>
  <PresentationFormat>Widescreen</PresentationFormat>
  <Paragraphs>80</Paragraphs>
  <Slides>11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Vaucluse Ulm</dc:creator>
  <cp:lastModifiedBy>Mathieu Farcy</cp:lastModifiedBy>
  <cp:revision>47</cp:revision>
  <dcterms:created xsi:type="dcterms:W3CDTF">2020-01-22T15:49:41Z</dcterms:created>
  <dcterms:modified xsi:type="dcterms:W3CDTF">2022-12-13T17:12:26Z</dcterms:modified>
</cp:coreProperties>
</file>