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6" r:id="rId6"/>
    <p:sldId id="267" r:id="rId7"/>
    <p:sldId id="271" r:id="rId8"/>
    <p:sldId id="259" r:id="rId9"/>
    <p:sldId id="261" r:id="rId10"/>
    <p:sldId id="269" r:id="rId11"/>
    <p:sldId id="263" r:id="rId12"/>
    <p:sldId id="270" r:id="rId13"/>
    <p:sldId id="264" r:id="rId14"/>
    <p:sldId id="260" r:id="rId15"/>
    <p:sldId id="265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04"/>
    <p:restoredTop sz="94676"/>
  </p:normalViewPr>
  <p:slideViewPr>
    <p:cSldViewPr>
      <p:cViewPr varScale="1">
        <p:scale>
          <a:sx n="106" d="100"/>
          <a:sy n="106" d="100"/>
        </p:scale>
        <p:origin x="12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06F55-51A7-4D1E-B633-DCC80F5DC9A2}" type="datetimeFigureOut">
              <a:rPr lang="fr-FR" smtClean="0"/>
              <a:pPr/>
              <a:t>13/12/2022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F2F54-0330-43E4-91EF-AD6330E6DE2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Le%20parachute%20de%20secours.mp4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parachute%20dynaero.mp4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ellisrl.com/en/prodotto.php?id=11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hyperlink" Target="http://www.comellisrl.com/en/prodotto.php?id=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4A13A4D-4818-9D3D-1F27-594B1F85C8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pic>
        <p:nvPicPr>
          <p:cNvPr id="2" name="Image 1" descr="Capture d’écran 2021-07-09 à 22.13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945">
            <a:off x="259610" y="1532099"/>
            <a:ext cx="3066739" cy="17281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F30162-E81E-72A1-C0D9-5952A9171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738">
            <a:off x="4450469" y="1380288"/>
            <a:ext cx="4079257" cy="20318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9CF187-D8E9-1060-1F4E-E837FC126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573">
            <a:off x="482377" y="4126444"/>
            <a:ext cx="2994670" cy="22472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048315-C8FA-BE09-0462-91C424B11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552">
            <a:off x="4572000" y="4268146"/>
            <a:ext cx="3816424" cy="19638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D341BB-24CC-5FAA-9614-B4AEA82744DE}"/>
              </a:ext>
            </a:extLst>
          </p:cNvPr>
          <p:cNvSpPr txBox="1"/>
          <p:nvPr/>
        </p:nvSpPr>
        <p:spPr>
          <a:xfrm>
            <a:off x="1792979" y="285112"/>
            <a:ext cx="53022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cap="none" baseline="0" dirty="0">
                <a:solidFill>
                  <a:schemeClr val="accent1">
                    <a:lumMod val="75000"/>
                  </a:schemeClr>
                </a:solidFill>
              </a:rPr>
              <a:t>LE PARACHUTE DE SECOUR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84380-731D-5E79-85A0-2C30802E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PERIODICITE PAR CONSTRUCTEUR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0B88D5-664F-5BC2-A43A-D2CF884A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41" y="1052736"/>
            <a:ext cx="6079717" cy="56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6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442657-D3D0-94E3-D170-E093DE3D2C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8673" y="188640"/>
            <a:ext cx="4681090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Le reconditionnement des parachutes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46B28C-2CCD-04B7-F2F5-609FFB85AA82}"/>
              </a:ext>
            </a:extLst>
          </p:cNvPr>
          <p:cNvSpPr txBox="1"/>
          <p:nvPr/>
        </p:nvSpPr>
        <p:spPr>
          <a:xfrm>
            <a:off x="228673" y="764704"/>
            <a:ext cx="5008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effectLst/>
              </a:rPr>
              <a:t>Tout parachute de secours doit être révisé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tous les 6 ans pour les parachutes pyrotechniques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effectLst/>
              </a:rPr>
              <a:t>tous les 3 ans pour les parachutes pneumatiques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5CBF3B-0B85-C497-C066-F496C8BC2C40}"/>
              </a:ext>
            </a:extLst>
          </p:cNvPr>
          <p:cNvSpPr txBox="1"/>
          <p:nvPr/>
        </p:nvSpPr>
        <p:spPr>
          <a:xfrm>
            <a:off x="228673" y="1718806"/>
            <a:ext cx="88078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effectLst/>
              </a:rPr>
              <a:t>Lors de la révision, le fabricant réalise les travaux suivants : </a:t>
            </a:r>
          </a:p>
          <a:p>
            <a:endParaRPr lang="fr-FR" b="1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effectLst/>
              </a:rPr>
              <a:t> dépliage et contrôle de la voilure et des câbles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</a:rPr>
              <a:t>séchage et repliage de la voilure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</a:rPr>
              <a:t>révision (remplacement) du moteur de la roquette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</a:rPr>
              <a:t>remplacement de tous les éléments chimiques périssables.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80DAF8-5CE1-8482-2B3C-413F01A4D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68935"/>
            <a:ext cx="6984776" cy="22444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07ED712-3F15-36EE-58B8-DEA0BEAE0E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DB67F96-8168-FBD8-A9AB-C891D543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160337"/>
            <a:ext cx="3538736" cy="1143000"/>
          </a:xfrm>
        </p:spPr>
        <p:txBody>
          <a:bodyPr/>
          <a:lstStyle/>
          <a:p>
            <a:r>
              <a:rPr lang="fr-FR" dirty="0"/>
              <a:t>LE MONTAGE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D1E2BC-186E-2F84-EC02-C8798A1C8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2341"/>
            <a:ext cx="1912268" cy="14448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D81E30-7D41-81CF-CEAE-CFCFFFB3C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60337"/>
            <a:ext cx="1715802" cy="18226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73BDF0-1C35-6C33-84AA-2C509C709D76}"/>
              </a:ext>
            </a:extLst>
          </p:cNvPr>
          <p:cNvSpPr txBox="1"/>
          <p:nvPr/>
        </p:nvSpPr>
        <p:spPr>
          <a:xfrm>
            <a:off x="40741" y="2276872"/>
            <a:ext cx="89634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,Helvetica,Geneva,Swiss,SunSans-Regular"/>
              </a:rPr>
              <a:t>La pose d'un parachute requiert une attention soutenue si on veut éviter les nombreux pièges qui se présentent. La position d'implantation, le cheminement des sangles, la fixation de poignée </a:t>
            </a:r>
            <a:r>
              <a:rPr lang="fr-FR" dirty="0" err="1">
                <a:latin typeface="Arial,Helvetica,Geneva,Swiss,SunSans-Regular"/>
              </a:rPr>
              <a:t>etc</a:t>
            </a:r>
            <a:r>
              <a:rPr lang="fr-FR" dirty="0">
                <a:latin typeface="Arial,Helvetica,Geneva,Swiss,SunSans-Regular"/>
              </a:rPr>
              <a:t> …. </a:t>
            </a:r>
          </a:p>
          <a:p>
            <a:endParaRPr lang="fr-FR" dirty="0">
              <a:latin typeface="Arial,Helvetica,Geneva,Swiss,SunSans-Regular"/>
            </a:endParaRPr>
          </a:p>
          <a:p>
            <a:r>
              <a:rPr lang="fr-FR" dirty="0">
                <a:latin typeface="Arial,Helvetica,Geneva,Swiss,SunSans-Regular"/>
              </a:rPr>
              <a:t>Les erreurs de montage peuvent avoir des  conséquences dramatique, voire être pire que l'absence même de parachute.</a:t>
            </a:r>
          </a:p>
          <a:p>
            <a:endParaRPr lang="fr-FR" dirty="0">
              <a:latin typeface="Arial,Helvetica,Geneva,Swiss,SunSans-Regular"/>
            </a:endParaRPr>
          </a:p>
          <a:p>
            <a:r>
              <a:rPr lang="fr-FR" dirty="0">
                <a:latin typeface="Arial,Helvetica,Geneva,Swiss,SunSans-Regular"/>
              </a:rPr>
              <a:t>Erreurs principal observées :</a:t>
            </a:r>
          </a:p>
          <a:p>
            <a:endParaRPr lang="fr-FR" dirty="0">
              <a:latin typeface="Arial,Helvetica,Geneva,Swiss,SunSans-Regular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Arial,Helvetica,Geneva,Swiss,SunSans-Regular"/>
              </a:rPr>
              <a:t>Goupille de transport oubliée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Arial,Helvetica,Geneva,Swiss,SunSans-Regular"/>
              </a:rPr>
              <a:t>Câble de déclenchement pincé ou coudé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Arial,Helvetica,Geneva,Swiss,SunSans-Regular"/>
              </a:rPr>
              <a:t>Cheminement de sangles improbable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Arial,Helvetica,Geneva,Swiss,SunSans-Regular"/>
              </a:rPr>
              <a:t>Roquette montée à l'envers (sens de tir opposée à la trappe d'extraction),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Arial,Helvetica,Geneva,Swiss,SunSans-Regular"/>
              </a:rPr>
              <a:t>Câbles primaires enroulés autour d'un bâti-moteur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Arial,Helvetica,Geneva,Swiss,SunSans-Regular"/>
              </a:rPr>
              <a:t>Trappe d'éjection du diamètre exact... de la roquette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Arial,Helvetica,Geneva,Swiss,SunSans-Regular"/>
              </a:rPr>
              <a:t>Sécurité de transport pas été retirée (Parachute ''décoratif’’)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FACDEBE-B40B-D583-4384-6A05FE0F6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70" y="4149080"/>
            <a:ext cx="1919486" cy="136757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322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B0A2AFF-2EB5-05B4-7180-74281AD2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548680"/>
            <a:ext cx="6624735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Georgia" pitchFamily="18" charset="0"/>
              </a:rPr>
              <a:t>SÉCURITÈ INTERVENTION ULM ACCIDENTÉ :</a:t>
            </a:r>
          </a:p>
        </p:txBody>
      </p:sp>
      <p:pic>
        <p:nvPicPr>
          <p:cNvPr id="5" name="Image 4" descr="Capture d’écran 2020-12-17 à 20.57.5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"/>
          <a:stretch/>
        </p:blipFill>
        <p:spPr>
          <a:xfrm>
            <a:off x="102923" y="1844824"/>
            <a:ext cx="9008533" cy="4810186"/>
          </a:xfrm>
          <a:prstGeom prst="rect">
            <a:avLst/>
          </a:prstGeom>
        </p:spPr>
      </p:pic>
      <p:pic>
        <p:nvPicPr>
          <p:cNvPr id="6" name="Image 5" descr="Capture d’écran 2020-12-17 à 21.01.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52936"/>
            <a:ext cx="5040560" cy="35435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126CA4-94D9-1913-ACB4-6AF320668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540824"/>
            <a:ext cx="1682626" cy="9679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774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1A2F460-33FB-451A-7839-FF3BC23400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88640"/>
            <a:ext cx="5588694" cy="17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3002" t="2206" r="1044" b="2206"/>
          <a:stretch>
            <a:fillRect/>
          </a:stretch>
        </p:blipFill>
        <p:spPr bwMode="auto">
          <a:xfrm>
            <a:off x="1115616" y="3967248"/>
            <a:ext cx="2520280" cy="267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D251C8-8C78-92A3-C9AF-65F40CF35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39145"/>
            <a:ext cx="6338846" cy="6421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CB3F7D-A593-3D51-95E9-7D73D398C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25" y="3601040"/>
            <a:ext cx="2192623" cy="29737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049412F-9786-52A7-A680-0917372200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7200" b="1" dirty="0">
                <a:solidFill>
                  <a:srgbClr val="FF0000"/>
                </a:solidFill>
              </a:rPr>
              <a:t>CONCLUSION </a:t>
            </a:r>
          </a:p>
        </p:txBody>
      </p:sp>
      <p:pic>
        <p:nvPicPr>
          <p:cNvPr id="4" name="Image 3" descr="Capture d’écran 2020-12-17 à 21.08.4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1944216" cy="25851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1AA26F-F091-4837-832B-4FFAC01C022B}"/>
              </a:ext>
            </a:extLst>
          </p:cNvPr>
          <p:cNvSpPr txBox="1"/>
          <p:nvPr/>
        </p:nvSpPr>
        <p:spPr>
          <a:xfrm>
            <a:off x="2771800" y="2557505"/>
            <a:ext cx="559961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Georgia" pitchFamily="18" charset="0"/>
              </a:rPr>
              <a:t>PARACHUTE ADAPTÈ A VOTRE ULM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Georgia" pitchFamily="18" charset="0"/>
              </a:rPr>
              <a:t>ACESSIBILITÉ DE LA POIGNÉ DU PARACHUTE</a:t>
            </a:r>
          </a:p>
          <a:p>
            <a:r>
              <a:rPr lang="fr-FR" dirty="0">
                <a:latin typeface="Georgia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Georgia" pitchFamily="18" charset="0"/>
              </a:rPr>
              <a:t>ENTRAINEMENT ET PROCEDURE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Georgia" pitchFamily="18" charset="0"/>
              </a:rPr>
              <a:t>VISUALISATION ET REPETITION DU GESTE </a:t>
            </a:r>
          </a:p>
          <a:p>
            <a:pPr marL="285750" indent="-285750">
              <a:buFont typeface="Wingdings" pitchFamily="2" charset="2"/>
              <a:buChar char="ü"/>
            </a:pPr>
            <a:endParaRPr lang="fr-FR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fr-FR" dirty="0">
                <a:latin typeface="Georgia" pitchFamily="18" charset="0"/>
              </a:rPr>
              <a:t>INSTALATION CONFORME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0D5B0A-C99A-A743-34C9-378EC620FAA0}"/>
              </a:ext>
            </a:extLst>
          </p:cNvPr>
          <p:cNvSpPr txBox="1"/>
          <p:nvPr/>
        </p:nvSpPr>
        <p:spPr>
          <a:xfrm>
            <a:off x="1106179" y="5946079"/>
            <a:ext cx="693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ffplum.fr</a:t>
            </a:r>
            <a:r>
              <a:rPr lang="fr-FR" dirty="0"/>
              <a:t>/</a:t>
            </a:r>
            <a:r>
              <a:rPr lang="fr-FR" dirty="0" err="1"/>
              <a:t>securite</a:t>
            </a:r>
            <a:r>
              <a:rPr lang="fr-FR" dirty="0"/>
              <a:t>/sauvez-vos-vies-avec-le-parachute-de-secours</a:t>
            </a:r>
          </a:p>
        </p:txBody>
      </p:sp>
    </p:spTree>
    <p:extLst>
      <p:ext uri="{BB962C8B-B14F-4D97-AF65-F5344CB8AC3E}">
        <p14:creationId xmlns:p14="http://schemas.microsoft.com/office/powerpoint/2010/main" val="34493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D69A0E-C273-554E-D25B-C1566BF17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44624"/>
            <a:ext cx="4766048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fr-FR" sz="2000" b="1" dirty="0">
                <a:latin typeface="Georgia" pitchFamily="18" charset="0"/>
              </a:rPr>
              <a:t>Les cas d'utilisation du parachute :</a:t>
            </a:r>
            <a:endParaRPr lang="fr-FR" sz="2000" dirty="0"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524287"/>
            <a:ext cx="91450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fr-FR" b="1" i="1" dirty="0">
                <a:solidFill>
                  <a:srgbClr val="FF0000"/>
                </a:solidFill>
                <a:latin typeface="Georgia" pitchFamily="18" charset="0"/>
              </a:rPr>
              <a:t>Ouverture immédiate</a:t>
            </a:r>
          </a:p>
          <a:p>
            <a:pPr lvl="0">
              <a:buFontTx/>
              <a:buChar char="-"/>
            </a:pPr>
            <a:endParaRPr lang="fr-FR" sz="600" dirty="0">
              <a:solidFill>
                <a:prstClr val="black"/>
              </a:solidFill>
              <a:latin typeface="Georgia" pitchFamily="18" charset="0"/>
            </a:endParaRPr>
          </a:p>
          <a:p>
            <a:pPr lvl="0"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S'il y a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collision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en vol.</a:t>
            </a:r>
          </a:p>
          <a:p>
            <a:pPr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S'il y a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collision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aviaire </a:t>
            </a:r>
          </a:p>
          <a:p>
            <a:pPr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Rupture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structurel </a:t>
            </a:r>
          </a:p>
          <a:p>
            <a:pPr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Survol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Maritime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Lors de la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perte de contrôle 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de l'appareil en vol </a:t>
            </a:r>
          </a:p>
          <a:p>
            <a:pPr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Quand la machine sort du domaine de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compétences du pilote </a:t>
            </a:r>
            <a:r>
              <a:rPr lang="fr-FR" sz="1600" dirty="0">
                <a:solidFill>
                  <a:prstClr val="black"/>
                </a:solidFill>
                <a:latin typeface="Georgia" pitchFamily="18" charset="0"/>
              </a:rPr>
              <a:t>( IMC règles des 178scd )</a:t>
            </a:r>
            <a:endParaRPr lang="fr-FR" dirty="0">
              <a:solidFill>
                <a:prstClr val="black"/>
              </a:solidFill>
              <a:latin typeface="Georgia" pitchFamily="18" charset="0"/>
            </a:endParaRPr>
          </a:p>
          <a:p>
            <a:pPr lvl="0"/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		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300037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S'il y a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panne du moteur 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entraînant un atterrissage d’urgence sur un </a:t>
            </a:r>
            <a:r>
              <a:rPr lang="fr-FR" b="1" u="sng" dirty="0">
                <a:solidFill>
                  <a:prstClr val="black"/>
                </a:solidFill>
                <a:latin typeface="Georgia" pitchFamily="18" charset="0"/>
              </a:rPr>
              <a:t>terrain</a:t>
            </a:r>
          </a:p>
          <a:p>
            <a:pPr lvl="0"/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  </a:t>
            </a:r>
            <a:r>
              <a:rPr lang="fr-FR" b="1" u="sng" dirty="0">
                <a:solidFill>
                  <a:prstClr val="black"/>
                </a:solidFill>
                <a:latin typeface="Georgia" pitchFamily="18" charset="0"/>
              </a:rPr>
              <a:t>accidenté.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	</a:t>
            </a:r>
            <a:r>
              <a:rPr lang="fr-FR" b="1" i="1" dirty="0">
                <a:solidFill>
                  <a:srgbClr val="FF0000"/>
                </a:solidFill>
                <a:latin typeface="Georgia" pitchFamily="18" charset="0"/>
              </a:rPr>
              <a:t>Ouverture à l’altitude décidé par le CDB.</a:t>
            </a:r>
            <a:endParaRPr lang="fr-FR" b="1" u="sng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20" y="364331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S'il y a perte de </a:t>
            </a:r>
            <a:r>
              <a:rPr lang="fr-FR" b="1" dirty="0">
                <a:solidFill>
                  <a:prstClr val="black"/>
                </a:solidFill>
                <a:latin typeface="Georgia" pitchFamily="18" charset="0"/>
              </a:rPr>
              <a:t>conscience du pilote 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(un éventuel passager </a:t>
            </a:r>
            <a:r>
              <a:rPr lang="fr-FR" i="1" u="sng" dirty="0">
                <a:solidFill>
                  <a:srgbClr val="FF0000"/>
                </a:solidFill>
                <a:latin typeface="Georgia" pitchFamily="18" charset="0"/>
              </a:rPr>
              <a:t>averti</a:t>
            </a:r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peut activer le</a:t>
            </a:r>
          </a:p>
          <a:p>
            <a:pPr lvl="0"/>
            <a:r>
              <a:rPr lang="fr-FR" dirty="0">
                <a:solidFill>
                  <a:prstClr val="black"/>
                </a:solidFill>
                <a:latin typeface="Georgia" pitchFamily="18" charset="0"/>
              </a:rPr>
              <a:t>  système).  	</a:t>
            </a:r>
            <a:r>
              <a:rPr lang="fr-FR" b="1" i="1" dirty="0">
                <a:solidFill>
                  <a:srgbClr val="FF0000"/>
                </a:solidFill>
                <a:latin typeface="Georgia" pitchFamily="18" charset="0"/>
              </a:rPr>
              <a:t>Ouverture par le passager!!!</a:t>
            </a:r>
            <a:endParaRPr lang="fr-FR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611" y="4509120"/>
            <a:ext cx="2448272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Dans tous les cas 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5611" y="4941168"/>
            <a:ext cx="863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S’assurer d’une </a:t>
            </a:r>
            <a:r>
              <a:rPr lang="fr-FR" b="1" dirty="0">
                <a:latin typeface="Georgia" pitchFamily="18" charset="0"/>
              </a:rPr>
              <a:t>accessibilité totale </a:t>
            </a:r>
            <a:r>
              <a:rPr lang="fr-FR" dirty="0">
                <a:latin typeface="Georgia" pitchFamily="18" charset="0"/>
              </a:rPr>
              <a:t>à la poignée de déclenchement d’ouverture.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5611" y="530120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</a:t>
            </a:r>
            <a:r>
              <a:rPr lang="fr-FR" b="1" dirty="0">
                <a:latin typeface="Georgia" pitchFamily="18" charset="0"/>
              </a:rPr>
              <a:t>S’entrainer régulièrement  </a:t>
            </a:r>
            <a:r>
              <a:rPr lang="fr-FR" dirty="0">
                <a:latin typeface="Georgia" pitchFamily="18" charset="0"/>
              </a:rPr>
              <a:t>à poser la main sur la poignée de déclenchement.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79512" y="5877272"/>
            <a:ext cx="877678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Georgia" pitchFamily="18" charset="0"/>
              </a:rPr>
              <a:t>Ne jamais laisser  une poignée verrouillée pendant le vol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Georgia" pitchFamily="18" charset="0"/>
              </a:rPr>
              <a:t>(goupille et autre cadenas!!)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4533622" y="114813"/>
            <a:ext cx="4214842" cy="3000396"/>
            <a:chOff x="71406" y="500042"/>
            <a:chExt cx="4714876" cy="3413485"/>
          </a:xfrm>
        </p:grpSpPr>
        <p:pic>
          <p:nvPicPr>
            <p:cNvPr id="11" name="Image 10" descr="Capture d’écran 2020-01-18 à 22.10.1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06" y="500042"/>
              <a:ext cx="4714876" cy="34134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Ellipse 11"/>
            <p:cNvSpPr/>
            <p:nvPr/>
          </p:nvSpPr>
          <p:spPr>
            <a:xfrm>
              <a:off x="3286116" y="1785926"/>
              <a:ext cx="1000132" cy="114300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1428728" y="1928802"/>
              <a:ext cx="785818" cy="9286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57290" y="571480"/>
              <a:ext cx="1285884" cy="714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lèche vers le bas 18"/>
            <p:cNvSpPr/>
            <p:nvPr/>
          </p:nvSpPr>
          <p:spPr>
            <a:xfrm rot="5400000">
              <a:off x="2143108" y="214290"/>
              <a:ext cx="357190" cy="150019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Image 20" descr="Capture d’écran 2021-04-14 à 14.12.0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900" y="65178"/>
            <a:ext cx="4110608" cy="3061736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340286" y="105733"/>
            <a:ext cx="3857652" cy="3891818"/>
            <a:chOff x="428596" y="714356"/>
            <a:chExt cx="3857652" cy="3891818"/>
          </a:xfrm>
        </p:grpSpPr>
        <p:pic>
          <p:nvPicPr>
            <p:cNvPr id="1026" name="Picture 2" descr="F:\AIDE A L'INSTRUCTION\PHOTOS POUR LES COURS\PHOTO-2019-12-16-18-26-34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8596" y="714356"/>
              <a:ext cx="3857652" cy="3891818"/>
            </a:xfrm>
            <a:prstGeom prst="rect">
              <a:avLst/>
            </a:prstGeom>
            <a:noFill/>
          </p:spPr>
        </p:pic>
        <p:sp>
          <p:nvSpPr>
            <p:cNvPr id="23" name="Ellipse 22"/>
            <p:cNvSpPr/>
            <p:nvPr/>
          </p:nvSpPr>
          <p:spPr>
            <a:xfrm>
              <a:off x="1357290" y="1500174"/>
              <a:ext cx="702478" cy="81630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9AA6B2E-454E-5C43-35C2-C4C54F873DAC}"/>
              </a:ext>
            </a:extLst>
          </p:cNvPr>
          <p:cNvSpPr txBox="1"/>
          <p:nvPr/>
        </p:nvSpPr>
        <p:spPr>
          <a:xfrm>
            <a:off x="179512" y="2636912"/>
            <a:ext cx="6659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fr-FR" b="1" i="1" dirty="0">
                <a:solidFill>
                  <a:srgbClr val="FF0000"/>
                </a:solidFill>
                <a:latin typeface="Georgia" pitchFamily="18" charset="0"/>
              </a:rPr>
              <a:t>Ouverture piloté</a:t>
            </a:r>
          </a:p>
        </p:txBody>
      </p:sp>
      <p:pic>
        <p:nvPicPr>
          <p:cNvPr id="5" name="Image 4" descr="Capture d’écran 2021-04-14 à 14.11.4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2558" r="2498" b="1728"/>
          <a:stretch/>
        </p:blipFill>
        <p:spPr>
          <a:xfrm>
            <a:off x="-8972" y="82598"/>
            <a:ext cx="4673600" cy="6333068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1C4C2637-7492-AB84-2B3D-EFD0E50FD0B2}"/>
              </a:ext>
            </a:extLst>
          </p:cNvPr>
          <p:cNvGrpSpPr/>
          <p:nvPr/>
        </p:nvGrpSpPr>
        <p:grpSpPr>
          <a:xfrm>
            <a:off x="240141" y="114813"/>
            <a:ext cx="8616335" cy="6425918"/>
            <a:chOff x="240141" y="114813"/>
            <a:chExt cx="8616335" cy="6425918"/>
          </a:xfrm>
        </p:grpSpPr>
        <p:pic>
          <p:nvPicPr>
            <p:cNvPr id="7" name="Image 6" descr="Capture d’écran 2021-06-18 à 09.56.0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141" y="114813"/>
              <a:ext cx="8616335" cy="6425918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53F4901-E19A-9D74-0C75-6FE007C17883}"/>
                </a:ext>
              </a:extLst>
            </p:cNvPr>
            <p:cNvSpPr/>
            <p:nvPr/>
          </p:nvSpPr>
          <p:spPr>
            <a:xfrm>
              <a:off x="5017568" y="3805930"/>
              <a:ext cx="2650776" cy="22099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emph" presetSubtype="0" repeatCount="500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  <p:bldP spid="9" grpId="0"/>
      <p:bldP spid="10" grpId="0"/>
      <p:bldP spid="13" grpId="0" animBg="1"/>
      <p:bldP spid="14" grpId="0"/>
      <p:bldP spid="16" grpId="0"/>
      <p:bldP spid="17" grpId="0" animBg="1"/>
      <p:bldP spid="17" grpId="1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C345ED-E938-A9F6-30C7-870BF9F0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5536" y="698065"/>
            <a:ext cx="3693640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Mise en œuvre du parachute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170080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Tirer la poignée sur une longueur d’environ: </a:t>
            </a:r>
            <a:endParaRPr lang="fr-FR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7544" y="22048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Force de traction de :</a:t>
            </a:r>
            <a:endParaRPr lang="fr-FR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67544" y="2636912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Longueur de </a:t>
            </a:r>
            <a:r>
              <a:rPr lang="fr-FR" dirty="0" err="1">
                <a:latin typeface="Georgia" pitchFamily="18" charset="0"/>
              </a:rPr>
              <a:t>suspentage</a:t>
            </a:r>
            <a:r>
              <a:rPr lang="fr-FR" dirty="0">
                <a:latin typeface="Georgia" pitchFamily="18" charset="0"/>
              </a:rPr>
              <a:t> :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48064" y="1700808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Georgia" pitchFamily="18" charset="0"/>
              </a:rPr>
              <a:t>  15 cm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43808" y="220486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Georgia" pitchFamily="18" charset="0"/>
              </a:rPr>
              <a:t>  9 kg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75856" y="2636912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Georgia" pitchFamily="18" charset="0"/>
              </a:rPr>
              <a:t>  18 m environ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67544" y="3140968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Temps d’ouverture :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699792" y="3140968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Georgia" pitchFamily="18" charset="0"/>
              </a:rPr>
              <a:t>  1,5 à 6 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67544" y="3573016"/>
            <a:ext cx="439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Ouverture effective du parachute entre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788024" y="3573016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Georgia" pitchFamily="18" charset="0"/>
              </a:rPr>
              <a:t>  30 et 100 m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67544" y="400506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Taux de chute moyen 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987824" y="4005064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Georgia" pitchFamily="18" charset="0"/>
              </a:rPr>
              <a:t>  7 m/s</a:t>
            </a:r>
          </a:p>
        </p:txBody>
      </p:sp>
      <p:pic>
        <p:nvPicPr>
          <p:cNvPr id="409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0192" y="4045714"/>
            <a:ext cx="12477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age 1" descr="Capture d’écran 2020-12-17 à 21.02.2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795" y="1915749"/>
            <a:ext cx="1603272" cy="1872208"/>
          </a:xfrm>
          <a:prstGeom prst="rect">
            <a:avLst/>
          </a:prstGeom>
        </p:spPr>
      </p:pic>
      <p:pic>
        <p:nvPicPr>
          <p:cNvPr id="3" name="Image 2" descr="Capture d’écran 2020-12-17 à 21.02.12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37" y="404664"/>
            <a:ext cx="1363027" cy="141085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39552" y="443711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eorgia" pitchFamily="18" charset="0"/>
              </a:rPr>
              <a:t>- Le parachute 100% : ??????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AC1FAFB-C969-E1C0-E8C0-E35F28873C8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5F0F2FB-7613-B500-1C41-131FE9E2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77" y="171643"/>
            <a:ext cx="1810544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VIDEOS</a:t>
            </a:r>
          </a:p>
        </p:txBody>
      </p:sp>
      <p:pic>
        <p:nvPicPr>
          <p:cNvPr id="4" name="Cirrus belgium.mp4">
            <a:hlinkClick r:id="" action="ppaction://media"/>
            <a:extLst>
              <a:ext uri="{FF2B5EF4-FFF2-40B4-BE49-F238E27FC236}">
                <a16:creationId xmlns:a16="http://schemas.microsoft.com/office/drawing/2014/main" id="{68D660F9-E778-B9C0-8AA3-AA446C4DA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6597" y="548680"/>
            <a:ext cx="3297571" cy="5898095"/>
          </a:xfrm>
          <a:prstGeom prst="rect">
            <a:avLst/>
          </a:prstGeom>
        </p:spPr>
      </p:pic>
      <p:pic>
        <p:nvPicPr>
          <p:cNvPr id="5" name="Coupe Icare 2010 - Un planeur se désintègre en vol.mp4">
            <a:hlinkClick r:id="" action="ppaction://media"/>
            <a:extLst>
              <a:ext uri="{FF2B5EF4-FFF2-40B4-BE49-F238E27FC236}">
                <a16:creationId xmlns:a16="http://schemas.microsoft.com/office/drawing/2014/main" id="{C22832B4-84FE-EFD3-9E1D-E7DDD6AAA7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771" y="357753"/>
            <a:ext cx="8584416" cy="6438313"/>
          </a:xfrm>
          <a:prstGeom prst="rect">
            <a:avLst/>
          </a:prstGeom>
        </p:spPr>
      </p:pic>
      <p:pic>
        <p:nvPicPr>
          <p:cNvPr id="6" name="Le parachute de secours.mp4">
            <a:hlinkClick r:id="" action="ppaction://media"/>
            <a:extLst>
              <a:ext uri="{FF2B5EF4-FFF2-40B4-BE49-F238E27FC236}">
                <a16:creationId xmlns:a16="http://schemas.microsoft.com/office/drawing/2014/main" id="{916B9F07-D5D3-4C56-77A6-45D6A4E478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511" y="1338946"/>
            <a:ext cx="8580192" cy="48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116632"/>
            <a:ext cx="4138685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LES DIFFERENTS PARACHUTES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95635" y="879103"/>
            <a:ext cx="1824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GRS GALAXIE  </a:t>
            </a:r>
          </a:p>
        </p:txBody>
      </p:sp>
      <p:pic>
        <p:nvPicPr>
          <p:cNvPr id="7" name="Image 6" descr="Capture d’écran 2021-07-09 à 22.24.5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792088" cy="69374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632" t="4099"/>
          <a:stretch>
            <a:fillRect/>
          </a:stretch>
        </p:blipFill>
        <p:spPr bwMode="auto">
          <a:xfrm>
            <a:off x="4211960" y="1700808"/>
            <a:ext cx="2391662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6802741" y="1052736"/>
            <a:ext cx="129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JUNKERS </a:t>
            </a:r>
          </a:p>
        </p:txBody>
      </p:sp>
      <p:pic>
        <p:nvPicPr>
          <p:cNvPr id="10" name="Image 9" descr="Capture d’écran 2021-07-09 à 22.27.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700808"/>
            <a:ext cx="2302462" cy="154782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1" name="Image 10" descr="Capture d’écran 2021-07-09 à 22.29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419872" cy="173249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2" name="Image 11" descr="Capture d’écran 2021-07-09 à 22.28.1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1745635" cy="45205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259632" y="4119463"/>
            <a:ext cx="2222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BRS AEROSPACE  </a:t>
            </a:r>
          </a:p>
        </p:txBody>
      </p:sp>
      <p:pic>
        <p:nvPicPr>
          <p:cNvPr id="14" name="Image 13" descr="Capture d’écran 2021-07-09 à 22.33.0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85762"/>
            <a:ext cx="909331" cy="839382"/>
          </a:xfrm>
          <a:prstGeom prst="rect">
            <a:avLst/>
          </a:prstGeom>
        </p:spPr>
      </p:pic>
      <p:pic>
        <p:nvPicPr>
          <p:cNvPr id="15" name="Image 14" descr="Capture d’écran 2021-07-09 à 22.31.4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41840"/>
            <a:ext cx="1656184" cy="131149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6" name="Image 15" descr="Capture d’écran 2021-07-09 à 22.31.3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229200"/>
            <a:ext cx="1800200" cy="120163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6012160" y="4221088"/>
            <a:ext cx="71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USH </a:t>
            </a:r>
          </a:p>
        </p:txBody>
      </p:sp>
      <p:pic>
        <p:nvPicPr>
          <p:cNvPr id="18" name="Image 17" descr="Capture d’écran 2021-07-09 à 22.36.1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966100"/>
            <a:ext cx="1547663" cy="124188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9" name="Image 18" descr="Capture d’écran 2021-06-28 à 10.18.16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55" y="5013176"/>
            <a:ext cx="2148017" cy="119675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20" name="Image 19" descr="Capture d’écran 2021-07-09 à 22.42.08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77072"/>
            <a:ext cx="679657" cy="77752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95936" y="908720"/>
            <a:ext cx="5148064" cy="266429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7632" y="692696"/>
            <a:ext cx="3824288" cy="280831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7632" y="3789040"/>
            <a:ext cx="3824288" cy="288032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4355976" y="4005064"/>
            <a:ext cx="4483720" cy="266429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26D177-FAA6-A012-AE27-183863CEFA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14" y="804229"/>
            <a:ext cx="390818" cy="2617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165E12-F853-CC08-FA88-28EA356F4E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85" y="4174583"/>
            <a:ext cx="390818" cy="2617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3609AA6-12D5-4179-6166-80302082AA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22" y="1088291"/>
            <a:ext cx="591102" cy="36093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11A02BA-D976-4805-DBE9-ABCC0EAFE3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39" y="3887340"/>
            <a:ext cx="490763" cy="2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4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8059B-B4EB-B09C-0384-E4432323C6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116632"/>
            <a:ext cx="4066212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PARACHUTES PNEUMATIQUES</a:t>
            </a:r>
          </a:p>
        </p:txBody>
      </p:sp>
      <p:pic>
        <p:nvPicPr>
          <p:cNvPr id="6" name="Image 5" descr="IMG_68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" r="17794"/>
          <a:stretch/>
        </p:blipFill>
        <p:spPr>
          <a:xfrm>
            <a:off x="3573647" y="5018046"/>
            <a:ext cx="2386130" cy="1636521"/>
          </a:xfrm>
          <a:prstGeom prst="rect">
            <a:avLst/>
          </a:prstGeom>
        </p:spPr>
      </p:pic>
      <p:pic>
        <p:nvPicPr>
          <p:cNvPr id="7" name="Image 6" descr="IMG_68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5" r="1487" b="27161"/>
          <a:stretch/>
        </p:blipFill>
        <p:spPr>
          <a:xfrm>
            <a:off x="273958" y="4989096"/>
            <a:ext cx="3085102" cy="17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FE9D4B-53CE-7AEF-5DB7-1D7D33BBC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587726"/>
            <a:ext cx="7772400" cy="100321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8A8AF3-DEBC-848D-C934-F6B5C66B4234}"/>
              </a:ext>
            </a:extLst>
          </p:cNvPr>
          <p:cNvSpPr txBox="1"/>
          <p:nvPr/>
        </p:nvSpPr>
        <p:spPr>
          <a:xfrm>
            <a:off x="195066" y="1725328"/>
            <a:ext cx="8492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eorgia" panose="020405020504050203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Cylindron diameter 170 mm</a:t>
            </a:r>
            <a:r>
              <a:rPr lang="fr-FR" dirty="0">
                <a:latin typeface="Georgia" pitchFamily="18" charset="0"/>
              </a:rPr>
              <a:t> </a:t>
            </a:r>
          </a:p>
          <a:p>
            <a:r>
              <a:rPr lang="fr-FR" dirty="0">
                <a:latin typeface="Georgia" pitchFamily="18" charset="0"/>
              </a:rPr>
              <a:t>Système pneumatique de lancement pour le vol motorisé. Il est disponible pour des avions de 340, 410 et 475 kilos, et une vitesse maximale ( au déploiement) de 130 Km/h. </a:t>
            </a:r>
          </a:p>
          <a:p>
            <a:r>
              <a:rPr lang="fr-FR" dirty="0">
                <a:latin typeface="Georgia" pitchFamily="18" charset="0"/>
              </a:rPr>
              <a:t>La lecture du manomètre doit être comprise entre 120 et 180 bars.</a:t>
            </a:r>
          </a:p>
          <a:p>
            <a:endParaRPr lang="fr-FR" dirty="0">
              <a:latin typeface="Georgia" pitchFamily="18" charset="0"/>
            </a:endParaRPr>
          </a:p>
          <a:p>
            <a:r>
              <a:rPr lang="fr-FR" b="1" dirty="0">
                <a:latin typeface="Georgia" pitchFamily="18" charset="0"/>
              </a:rPr>
              <a:t>Révision périodique :</a:t>
            </a:r>
          </a:p>
          <a:p>
            <a:r>
              <a:rPr lang="fr-FR" dirty="0">
                <a:latin typeface="Georgia" pitchFamily="18" charset="0"/>
              </a:rPr>
              <a:t>des raisons de prudence et de sécurité, il est conseillé de procéder à un contrôle complet du système au moins tous les ans.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BF10475-771B-ECFD-6BBB-0C0D8BE37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53" y="676873"/>
            <a:ext cx="848618" cy="5831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82365B-4CB7-ED15-28BA-C650C121E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15" y="4115936"/>
            <a:ext cx="2129656" cy="11979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F4DFAF7-CD48-C9B0-DA5D-FD8143830F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11" y="5452944"/>
            <a:ext cx="1555998" cy="12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8059B-B4EB-B09C-0384-E4432323C6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116632"/>
            <a:ext cx="4066212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PARACHUTES PNEUMATIQUES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FE9D4B-53CE-7AEF-5DB7-1D7D33BBC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587726"/>
            <a:ext cx="7772400" cy="100321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8A8AF3-DEBC-848D-C934-F6B5C66B4234}"/>
              </a:ext>
            </a:extLst>
          </p:cNvPr>
          <p:cNvSpPr txBox="1"/>
          <p:nvPr/>
        </p:nvSpPr>
        <p:spPr>
          <a:xfrm>
            <a:off x="132626" y="1725328"/>
            <a:ext cx="8975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Cylindricone MID</a:t>
            </a:r>
            <a:r>
              <a:rPr lang="fr-FR" dirty="0">
                <a:latin typeface="Georgia" panose="02040502050405020303" pitchFamily="18" charset="0"/>
              </a:rPr>
              <a:t> </a:t>
            </a:r>
          </a:p>
          <a:p>
            <a:endParaRPr lang="fr-FR" dirty="0">
              <a:latin typeface="Georgia" panose="02040502050405020303" pitchFamily="18" charset="0"/>
            </a:endParaRPr>
          </a:p>
          <a:p>
            <a:r>
              <a:rPr lang="fr-FR" dirty="0">
                <a:latin typeface="Georgia" panose="02040502050405020303" pitchFamily="18" charset="0"/>
              </a:rPr>
              <a:t>Parachute de secours pneumatique pour paramoteur et petit </a:t>
            </a:r>
            <a:r>
              <a:rPr lang="fr-FR" dirty="0" err="1">
                <a:latin typeface="Georgia" panose="02040502050405020303" pitchFamily="18" charset="0"/>
              </a:rPr>
              <a:t>trike</a:t>
            </a:r>
            <a:r>
              <a:rPr lang="fr-FR" dirty="0">
                <a:latin typeface="Georgia" panose="02040502050405020303" pitchFamily="18" charset="0"/>
              </a:rPr>
              <a:t> descendant de CYL. </a:t>
            </a:r>
            <a:r>
              <a:rPr lang="fr-FR" dirty="0" err="1">
                <a:latin typeface="Georgia" panose="02040502050405020303" pitchFamily="18" charset="0"/>
              </a:rPr>
              <a:t>Cylindricone</a:t>
            </a:r>
            <a:r>
              <a:rPr lang="fr-FR" dirty="0">
                <a:latin typeface="Georgia" panose="02040502050405020303" pitchFamily="18" charset="0"/>
              </a:rPr>
              <a:t> a la gaine en PVC et le diamètre extérieur est de 160mm, adapté à un maximum de 220 Kg - 130 Km/h</a:t>
            </a:r>
            <a:endParaRPr lang="fr-FR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BF10475-771B-ECFD-6BBB-0C0D8BE37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453" y="676873"/>
            <a:ext cx="848618" cy="5831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540ACB6-6C3B-69AB-726F-8239B7793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68235"/>
            <a:ext cx="3151077" cy="18363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E2607A-972B-ADA2-420B-5F82260D13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70"/>
          <a:stretch/>
        </p:blipFill>
        <p:spPr>
          <a:xfrm>
            <a:off x="395536" y="3408453"/>
            <a:ext cx="4498059" cy="27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BD35A4A-0C0C-6845-FBF8-EF0811A560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333270"/>
            <a:ext cx="4950394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Caractéristiques du parachute  525 KG  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1053350"/>
            <a:ext cx="410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Pour exemple : GRS 6 600 SD SPEEDY 115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1557406"/>
            <a:ext cx="8712968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Poids maximum autorisé (MTOW )		</a:t>
            </a:r>
            <a:r>
              <a:rPr lang="fr-FR" b="1" dirty="0">
                <a:latin typeface="Georgia" pitchFamily="18" charset="0"/>
              </a:rPr>
              <a:t>600 kg</a:t>
            </a:r>
            <a:endParaRPr lang="fr-FR" sz="1000" b="1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096000" algn="l"/>
                <a:tab pos="6457950" algn="l"/>
              </a:tabLst>
            </a:pPr>
            <a:r>
              <a:rPr lang="fr-FR" dirty="0">
                <a:latin typeface="Georgia" pitchFamily="18" charset="0"/>
              </a:rPr>
              <a:t>Vitesse maximum autorisée ( VNE ) 			</a:t>
            </a:r>
            <a:r>
              <a:rPr lang="fr-FR" b="1" dirty="0">
                <a:latin typeface="Georgia" pitchFamily="18" charset="0"/>
              </a:rPr>
              <a:t>315 km/h</a:t>
            </a:r>
          </a:p>
          <a:p>
            <a:pPr>
              <a:tabLst>
                <a:tab pos="6096000" algn="l"/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Temps moyen de pleine ouverture à 90 km/h au poids max	                </a:t>
            </a:r>
            <a:r>
              <a:rPr lang="fr-FR" b="1" dirty="0">
                <a:latin typeface="Georgia" pitchFamily="18" charset="0"/>
              </a:rPr>
              <a:t>5,2 S</a:t>
            </a:r>
          </a:p>
          <a:p>
            <a:pPr>
              <a:tabLst>
                <a:tab pos="6457950" algn="l"/>
              </a:tabLst>
            </a:pPr>
            <a:endParaRPr lang="fr-FR" sz="800" b="1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/>
              <a:t>Hauteur minimum de sécurité a l‘ouverture                                    </a:t>
            </a:r>
            <a:r>
              <a:rPr lang="fr-FR" b="1" dirty="0">
                <a:latin typeface="Georgia" pitchFamily="18" charset="0"/>
              </a:rPr>
              <a:t>110 Mètres et 90KM/h</a:t>
            </a: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Contrainte de choc maximum à l’ouverture 		</a:t>
            </a:r>
            <a:r>
              <a:rPr lang="fr-FR" b="1" dirty="0">
                <a:latin typeface="Georgia" pitchFamily="18" charset="0"/>
              </a:rPr>
              <a:t>26,7 </a:t>
            </a:r>
            <a:r>
              <a:rPr lang="fr-FR" sz="1600" b="1" dirty="0">
                <a:latin typeface="Georgia" pitchFamily="18" charset="0"/>
              </a:rPr>
              <a:t>KN/G</a:t>
            </a: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Taux de chute enregistré au niveau de la mer (AMSL) 		</a:t>
            </a:r>
            <a:r>
              <a:rPr lang="fr-FR" b="1" dirty="0">
                <a:latin typeface="Georgia" pitchFamily="18" charset="0"/>
              </a:rPr>
              <a:t>7,3 m/s</a:t>
            </a: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Surface		</a:t>
            </a:r>
            <a:r>
              <a:rPr lang="fr-FR" b="1" dirty="0">
                <a:latin typeface="Georgia" pitchFamily="18" charset="0"/>
              </a:rPr>
              <a:t>115 m</a:t>
            </a:r>
            <a:r>
              <a:rPr lang="fr-FR" b="1" baseline="30000" dirty="0">
                <a:latin typeface="Georgia" pitchFamily="18" charset="0"/>
              </a:rPr>
              <a:t>2</a:t>
            </a:r>
          </a:p>
          <a:p>
            <a:pPr>
              <a:tabLst>
                <a:tab pos="6457950" algn="l"/>
              </a:tabLst>
            </a:pPr>
            <a:endParaRPr lang="fr-FR" sz="800" baseline="300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Poids total inclus la sangle principale Soft 		</a:t>
            </a:r>
            <a:r>
              <a:rPr lang="fr-FR" b="1" dirty="0">
                <a:latin typeface="Georgia" pitchFamily="18" charset="0"/>
              </a:rPr>
              <a:t>12,3 kg</a:t>
            </a: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endParaRPr lang="fr-FR" dirty="0"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6155398"/>
            <a:ext cx="43604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https://</a:t>
            </a:r>
            <a:r>
              <a:rPr lang="fr-FR" sz="1200" dirty="0" err="1"/>
              <a:t>www.galaxysky.cz</a:t>
            </a:r>
            <a:r>
              <a:rPr lang="fr-FR" sz="1200" dirty="0"/>
              <a:t>/grs-6-600-sd-speedy-115m2-p20-fr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501F8-1ECA-BCAC-7FB8-1ECFB51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80" y="5092485"/>
            <a:ext cx="4216400" cy="1562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EC5CC8-ABE5-9521-374D-C1EAFB4EF7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7" y="1590943"/>
            <a:ext cx="8780812" cy="44249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1520" y="267886"/>
            <a:ext cx="6479659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fr-FR" b="1" dirty="0">
                <a:latin typeface="Georgia" pitchFamily="18" charset="0"/>
              </a:rPr>
              <a:t>Caractéristiques du parachute  installé sur un A22L2: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987966"/>
            <a:ext cx="52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Pour exemple : </a:t>
            </a:r>
            <a:r>
              <a:rPr lang="en-US" b="1" dirty="0"/>
              <a:t>Magnum 501 Light Speed </a:t>
            </a:r>
            <a:r>
              <a:rPr lang="en-US" b="1" dirty="0" err="1"/>
              <a:t>Softpack</a:t>
            </a:r>
            <a:r>
              <a:rPr lang="en-US" b="1" dirty="0"/>
              <a:t> UL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180114" y="1428736"/>
            <a:ext cx="8892480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Poids maximum autorisé (MTOW )		</a:t>
            </a:r>
            <a:r>
              <a:rPr lang="fr-FR" b="1" dirty="0">
                <a:latin typeface="Georgia" pitchFamily="18" charset="0"/>
              </a:rPr>
              <a:t>475 kg</a:t>
            </a:r>
            <a:endParaRPr lang="fr-FR" sz="1000" b="1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096000" algn="l"/>
                <a:tab pos="6457950" algn="l"/>
              </a:tabLst>
            </a:pPr>
            <a:r>
              <a:rPr lang="fr-FR" dirty="0">
                <a:latin typeface="Georgia" pitchFamily="18" charset="0"/>
              </a:rPr>
              <a:t>Vitesse maximum autorisée ( VNE ) 			</a:t>
            </a:r>
            <a:r>
              <a:rPr lang="fr-FR" b="1" dirty="0">
                <a:latin typeface="Georgia" pitchFamily="18" charset="0"/>
              </a:rPr>
              <a:t>300 km/h</a:t>
            </a:r>
          </a:p>
          <a:p>
            <a:pPr>
              <a:tabLst>
                <a:tab pos="6096000" algn="l"/>
                <a:tab pos="6457950" algn="l"/>
              </a:tabLst>
            </a:pPr>
            <a:endParaRPr lang="fr-FR" sz="800" b="1" dirty="0">
              <a:latin typeface="Georgia" pitchFamily="18" charset="0"/>
            </a:endParaRPr>
          </a:p>
          <a:p>
            <a:pPr>
              <a:tabLst>
                <a:tab pos="6096000" algn="l"/>
                <a:tab pos="6457950" algn="l"/>
              </a:tabLst>
            </a:pPr>
            <a:r>
              <a:rPr lang="fr-FR" dirty="0">
                <a:latin typeface="Georgia" pitchFamily="18" charset="0"/>
              </a:rPr>
              <a:t>Hauteur mini d’utilisation			</a:t>
            </a:r>
            <a:r>
              <a:rPr lang="fr-FR" b="1" dirty="0">
                <a:latin typeface="Georgia" pitchFamily="18" charset="0"/>
              </a:rPr>
              <a:t>80 </a:t>
            </a:r>
            <a:r>
              <a:rPr lang="fr-FR" b="1" dirty="0" err="1">
                <a:latin typeface="Georgia" pitchFamily="18" charset="0"/>
              </a:rPr>
              <a:t>Métre</a:t>
            </a:r>
            <a:endParaRPr lang="fr-FR" b="1" dirty="0">
              <a:latin typeface="Georgia" pitchFamily="18" charset="0"/>
            </a:endParaRPr>
          </a:p>
          <a:p>
            <a:pPr>
              <a:tabLst>
                <a:tab pos="6096000" algn="l"/>
                <a:tab pos="6457950" algn="l"/>
              </a:tabLst>
            </a:pPr>
            <a:endParaRPr lang="fr-FR" sz="800" b="1" dirty="0">
              <a:latin typeface="Georgia" pitchFamily="18" charset="0"/>
            </a:endParaRPr>
          </a:p>
          <a:p>
            <a:pPr>
              <a:tabLst>
                <a:tab pos="6096000" algn="l"/>
                <a:tab pos="6457950" algn="l"/>
              </a:tabLst>
            </a:pPr>
            <a:r>
              <a:rPr lang="fr-FR" dirty="0">
                <a:latin typeface="Georgia" pitchFamily="18" charset="0"/>
              </a:rPr>
              <a:t>Temps moyen de pleine ouverture à 90 km/h au poids max	                      </a:t>
            </a:r>
            <a:r>
              <a:rPr lang="fr-FR" b="1" dirty="0">
                <a:latin typeface="Georgia" pitchFamily="18" charset="0"/>
              </a:rPr>
              <a:t>1.8 – 2.0  S</a:t>
            </a: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Taux de chute enregistré au niveau de la mer (AMSL) 		</a:t>
            </a:r>
            <a:r>
              <a:rPr lang="fr-FR" b="1" dirty="0">
                <a:latin typeface="Georgia" pitchFamily="18" charset="0"/>
              </a:rPr>
              <a:t>7,3 m/s</a:t>
            </a: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Surface		</a:t>
            </a:r>
            <a:r>
              <a:rPr lang="fr-FR" b="1" dirty="0">
                <a:latin typeface="Georgia" pitchFamily="18" charset="0"/>
              </a:rPr>
              <a:t>84 m</a:t>
            </a:r>
            <a:r>
              <a:rPr lang="fr-FR" b="1" baseline="30000" dirty="0">
                <a:latin typeface="Georgia" pitchFamily="18" charset="0"/>
              </a:rPr>
              <a:t>2</a:t>
            </a:r>
          </a:p>
          <a:p>
            <a:pPr>
              <a:tabLst>
                <a:tab pos="6457950" algn="l"/>
              </a:tabLst>
            </a:pPr>
            <a:endParaRPr lang="fr-FR" sz="800" baseline="30000" dirty="0">
              <a:latin typeface="Georgia" pitchFamily="18" charset="0"/>
            </a:endParaRPr>
          </a:p>
          <a:p>
            <a:pPr>
              <a:tabLst>
                <a:tab pos="6457950" algn="l"/>
              </a:tabLst>
            </a:pPr>
            <a:r>
              <a:rPr lang="fr-FR" dirty="0">
                <a:latin typeface="Georgia" pitchFamily="18" charset="0"/>
              </a:rPr>
              <a:t>Poids total inclus la sangle principale Soft 		</a:t>
            </a:r>
            <a:r>
              <a:rPr lang="fr-FR" b="1" dirty="0">
                <a:latin typeface="Georgia" pitchFamily="18" charset="0"/>
              </a:rPr>
              <a:t>9.65 kg</a:t>
            </a:r>
          </a:p>
          <a:p>
            <a:pPr>
              <a:tabLst>
                <a:tab pos="6457950" algn="l"/>
              </a:tabLst>
            </a:pPr>
            <a:endParaRPr lang="fr-FR" sz="800" dirty="0">
              <a:latin typeface="Georgia" pitchFamily="18" charset="0"/>
            </a:endParaRPr>
          </a:p>
          <a:p>
            <a:endParaRPr lang="fr-FR" b="1" dirty="0">
              <a:solidFill>
                <a:srgbClr val="FF0000"/>
              </a:solidFill>
              <a:latin typeface="Georgia" pitchFamily="18" charset="0"/>
            </a:endParaRPr>
          </a:p>
          <a:p>
            <a:endParaRPr lang="fr-FR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32" t="4099"/>
          <a:stretch>
            <a:fillRect/>
          </a:stretch>
        </p:blipFill>
        <p:spPr bwMode="auto">
          <a:xfrm>
            <a:off x="6429388" y="5115375"/>
            <a:ext cx="2643206" cy="1671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827</Words>
  <Application>Microsoft Office PowerPoint</Application>
  <PresentationFormat>On-screen Show (4:3)</PresentationFormat>
  <Paragraphs>126</Paragraphs>
  <Slides>15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Thème Office</vt:lpstr>
      <vt:lpstr>PowerPoint Presentation</vt:lpstr>
      <vt:lpstr>PowerPoint Presentation</vt:lpstr>
      <vt:lpstr>PowerPoint Presentation</vt:lpstr>
      <vt:lpstr>VIDEOS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PERIODICITE PAR CONSTRUCTEUR </vt:lpstr>
      <vt:lpstr>PowerPoint Presentation</vt:lpstr>
      <vt:lpstr>LE MONTAGE </vt:lpstr>
      <vt:lpstr>PowerPoint Presentation</vt:lpstr>
      <vt:lpstr>PowerPoint Presentation</vt:lpstr>
      <vt:lpstr>CONCLUSION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ulm St Lieux</dc:creator>
  <cp:lastModifiedBy>Mathieu Farcy</cp:lastModifiedBy>
  <cp:revision>84</cp:revision>
  <dcterms:created xsi:type="dcterms:W3CDTF">2015-03-05T11:18:24Z</dcterms:created>
  <dcterms:modified xsi:type="dcterms:W3CDTF">2022-12-13T17:11:23Z</dcterms:modified>
</cp:coreProperties>
</file>