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2"/>
  </p:notesMasterIdLst>
  <p:sldIdLst>
    <p:sldId id="256" r:id="rId2"/>
    <p:sldId id="257" r:id="rId3"/>
    <p:sldId id="274" r:id="rId4"/>
    <p:sldId id="360" r:id="rId5"/>
    <p:sldId id="362" r:id="rId6"/>
    <p:sldId id="383" r:id="rId7"/>
    <p:sldId id="386" r:id="rId8"/>
    <p:sldId id="280" r:id="rId9"/>
    <p:sldId id="376" r:id="rId10"/>
    <p:sldId id="370" r:id="rId11"/>
    <p:sldId id="278" r:id="rId12"/>
    <p:sldId id="276" r:id="rId13"/>
    <p:sldId id="277" r:id="rId14"/>
    <p:sldId id="384" r:id="rId15"/>
    <p:sldId id="385" r:id="rId16"/>
    <p:sldId id="281" r:id="rId17"/>
    <p:sldId id="282" r:id="rId18"/>
    <p:sldId id="298" r:id="rId19"/>
    <p:sldId id="299" r:id="rId20"/>
    <p:sldId id="300" r:id="rId21"/>
    <p:sldId id="301" r:id="rId22"/>
    <p:sldId id="387" r:id="rId23"/>
    <p:sldId id="388" r:id="rId24"/>
    <p:sldId id="390" r:id="rId25"/>
    <p:sldId id="389" r:id="rId26"/>
    <p:sldId id="265" r:id="rId27"/>
    <p:sldId id="306" r:id="rId28"/>
    <p:sldId id="380" r:id="rId29"/>
    <p:sldId id="258" r:id="rId30"/>
    <p:sldId id="289" r:id="rId31"/>
    <p:sldId id="290" r:id="rId32"/>
    <p:sldId id="291" r:id="rId33"/>
    <p:sldId id="261" r:id="rId34"/>
    <p:sldId id="262" r:id="rId35"/>
    <p:sldId id="260" r:id="rId36"/>
    <p:sldId id="271" r:id="rId37"/>
    <p:sldId id="284" r:id="rId38"/>
    <p:sldId id="285" r:id="rId39"/>
    <p:sldId id="382" r:id="rId40"/>
    <p:sldId id="273"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5046"/>
  </p:normalViewPr>
  <p:slideViewPr>
    <p:cSldViewPr>
      <p:cViewPr varScale="1">
        <p:scale>
          <a:sx n="45" d="100"/>
          <a:sy n="45" d="100"/>
        </p:scale>
        <p:origin x="1224" y="48"/>
      </p:cViewPr>
      <p:guideLst>
        <p:guide orient="horz" pos="3072"/>
        <p:guide pos="409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EA9DD-FC2A-4C66-B3B6-497CD19F342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E2351D-E39F-4703-825C-E79BB541297B}">
      <dgm:prSet/>
      <dgm:spPr/>
      <dgm:t>
        <a:bodyPr/>
        <a:lstStyle/>
        <a:p>
          <a:r>
            <a:rPr lang="fr-FR"/>
            <a:t>Reduction du stress </a:t>
          </a:r>
          <a:endParaRPr lang="en-US"/>
        </a:p>
      </dgm:t>
    </dgm:pt>
    <dgm:pt modelId="{375811B6-1741-4F4C-A145-B053D32C0038}" type="parTrans" cxnId="{6BBE5CC8-A914-4BD5-8DD6-61FCFFEA3E82}">
      <dgm:prSet/>
      <dgm:spPr/>
      <dgm:t>
        <a:bodyPr/>
        <a:lstStyle/>
        <a:p>
          <a:endParaRPr lang="en-US"/>
        </a:p>
      </dgm:t>
    </dgm:pt>
    <dgm:pt modelId="{8DB8986F-8123-4591-B364-002EF8BFCF05}" type="sibTrans" cxnId="{6BBE5CC8-A914-4BD5-8DD6-61FCFFEA3E82}">
      <dgm:prSet/>
      <dgm:spPr/>
      <dgm:t>
        <a:bodyPr/>
        <a:lstStyle/>
        <a:p>
          <a:endParaRPr lang="en-US"/>
        </a:p>
      </dgm:t>
    </dgm:pt>
    <dgm:pt modelId="{737E06BA-8DB0-4FB6-92C6-912F6315C913}">
      <dgm:prSet/>
      <dgm:spPr/>
      <dgm:t>
        <a:bodyPr/>
        <a:lstStyle/>
        <a:p>
          <a:r>
            <a:rPr lang="fr-FR"/>
            <a:t>Confiance en soi </a:t>
          </a:r>
          <a:endParaRPr lang="en-US"/>
        </a:p>
      </dgm:t>
    </dgm:pt>
    <dgm:pt modelId="{3D206BA5-6279-4B44-872D-05DBA4BD1313}" type="parTrans" cxnId="{B0EBC84D-847E-4789-B7C3-42FE87E27BD5}">
      <dgm:prSet/>
      <dgm:spPr/>
      <dgm:t>
        <a:bodyPr/>
        <a:lstStyle/>
        <a:p>
          <a:endParaRPr lang="en-US"/>
        </a:p>
      </dgm:t>
    </dgm:pt>
    <dgm:pt modelId="{2331A6A6-AFB5-4191-8E84-4DA19227C97A}" type="sibTrans" cxnId="{B0EBC84D-847E-4789-B7C3-42FE87E27BD5}">
      <dgm:prSet/>
      <dgm:spPr/>
      <dgm:t>
        <a:bodyPr/>
        <a:lstStyle/>
        <a:p>
          <a:endParaRPr lang="en-US"/>
        </a:p>
      </dgm:t>
    </dgm:pt>
    <dgm:pt modelId="{B7DC5E00-1D39-4583-8846-B3307C03C43E}">
      <dgm:prSet/>
      <dgm:spPr/>
      <dgm:t>
        <a:bodyPr/>
        <a:lstStyle/>
        <a:p>
          <a:r>
            <a:rPr lang="fr-FR"/>
            <a:t>Ancrage mentale</a:t>
          </a:r>
          <a:endParaRPr lang="en-US"/>
        </a:p>
      </dgm:t>
    </dgm:pt>
    <dgm:pt modelId="{FC951BC9-9157-4BC0-9BB9-9FA4A6D061D0}" type="parTrans" cxnId="{0A149D11-965C-4ADA-A6C0-DBB251A76BC1}">
      <dgm:prSet/>
      <dgm:spPr/>
      <dgm:t>
        <a:bodyPr/>
        <a:lstStyle/>
        <a:p>
          <a:endParaRPr lang="en-US"/>
        </a:p>
      </dgm:t>
    </dgm:pt>
    <dgm:pt modelId="{3A289FF5-4164-4239-BFEB-BF19550E4F7F}" type="sibTrans" cxnId="{0A149D11-965C-4ADA-A6C0-DBB251A76BC1}">
      <dgm:prSet/>
      <dgm:spPr/>
      <dgm:t>
        <a:bodyPr/>
        <a:lstStyle/>
        <a:p>
          <a:endParaRPr lang="en-US"/>
        </a:p>
      </dgm:t>
    </dgm:pt>
    <dgm:pt modelId="{1464EBD2-0A29-4E72-B2A2-EC1CD75C3233}">
      <dgm:prSet/>
      <dgm:spPr/>
      <dgm:t>
        <a:bodyPr/>
        <a:lstStyle/>
        <a:p>
          <a:r>
            <a:rPr lang="fr-FR"/>
            <a:t>Rafraichir un geste, une notion après une longue interruption de vol ( REV)</a:t>
          </a:r>
          <a:endParaRPr lang="en-US"/>
        </a:p>
      </dgm:t>
    </dgm:pt>
    <dgm:pt modelId="{F4794194-23F2-4A26-A68A-9F24E27380D1}" type="parTrans" cxnId="{0D35E487-6339-4E8D-B630-C2F835FDAEE8}">
      <dgm:prSet/>
      <dgm:spPr/>
      <dgm:t>
        <a:bodyPr/>
        <a:lstStyle/>
        <a:p>
          <a:endParaRPr lang="en-US"/>
        </a:p>
      </dgm:t>
    </dgm:pt>
    <dgm:pt modelId="{243FB207-9600-48E4-A9E2-E38F99B6C48D}" type="sibTrans" cxnId="{0D35E487-6339-4E8D-B630-C2F835FDAEE8}">
      <dgm:prSet/>
      <dgm:spPr/>
      <dgm:t>
        <a:bodyPr/>
        <a:lstStyle/>
        <a:p>
          <a:endParaRPr lang="en-US"/>
        </a:p>
      </dgm:t>
    </dgm:pt>
    <dgm:pt modelId="{FC6C9D5A-BE2E-40C8-AB98-5BD51585BD47}">
      <dgm:prSet/>
      <dgm:spPr/>
      <dgm:t>
        <a:bodyPr/>
        <a:lstStyle/>
        <a:p>
          <a:r>
            <a:rPr lang="fr-FR"/>
            <a:t>Pre-activation mentale avant un test en vol ( Brevet – Prorogation – Renouvellement )</a:t>
          </a:r>
          <a:endParaRPr lang="en-US"/>
        </a:p>
      </dgm:t>
    </dgm:pt>
    <dgm:pt modelId="{8D3FA0F7-413F-42F5-AF93-19ADF8702C0B}" type="parTrans" cxnId="{403387D8-A13A-44B3-9AA1-0D485D7F67FA}">
      <dgm:prSet/>
      <dgm:spPr/>
      <dgm:t>
        <a:bodyPr/>
        <a:lstStyle/>
        <a:p>
          <a:endParaRPr lang="en-US"/>
        </a:p>
      </dgm:t>
    </dgm:pt>
    <dgm:pt modelId="{B0261B6A-6169-4D25-B365-18B5F4E7CFA8}" type="sibTrans" cxnId="{403387D8-A13A-44B3-9AA1-0D485D7F67FA}">
      <dgm:prSet/>
      <dgm:spPr/>
      <dgm:t>
        <a:bodyPr/>
        <a:lstStyle/>
        <a:p>
          <a:endParaRPr lang="en-US"/>
        </a:p>
      </dgm:t>
    </dgm:pt>
    <dgm:pt modelId="{2C6A822C-31B2-4A8F-B030-16B36671CF53}">
      <dgm:prSet/>
      <dgm:spPr/>
      <dgm:t>
        <a:bodyPr/>
        <a:lstStyle/>
        <a:p>
          <a:r>
            <a:rPr lang="fr-FR"/>
            <a:t>Amélioration une fois en vol des processus décisionnels </a:t>
          </a:r>
          <a:endParaRPr lang="en-US"/>
        </a:p>
      </dgm:t>
    </dgm:pt>
    <dgm:pt modelId="{07A98F3C-EACC-49DF-9BA7-5B76B8C25D93}" type="parTrans" cxnId="{039BE041-F67C-43A3-9173-9480582AA283}">
      <dgm:prSet/>
      <dgm:spPr/>
      <dgm:t>
        <a:bodyPr/>
        <a:lstStyle/>
        <a:p>
          <a:endParaRPr lang="en-US"/>
        </a:p>
      </dgm:t>
    </dgm:pt>
    <dgm:pt modelId="{43438DFF-F9CB-4176-98B9-3AAA2C251E29}" type="sibTrans" cxnId="{039BE041-F67C-43A3-9173-9480582AA283}">
      <dgm:prSet/>
      <dgm:spPr/>
      <dgm:t>
        <a:bodyPr/>
        <a:lstStyle/>
        <a:p>
          <a:endParaRPr lang="en-US"/>
        </a:p>
      </dgm:t>
    </dgm:pt>
    <dgm:pt modelId="{FE100302-923D-42DB-BCA8-DCB985868BBB}">
      <dgm:prSet/>
      <dgm:spPr/>
      <dgm:t>
        <a:bodyPr/>
        <a:lstStyle/>
        <a:p>
          <a:r>
            <a:rPr lang="fr-FR"/>
            <a:t>Libérer des ressources cognitive quand la charge de travail augmente </a:t>
          </a:r>
          <a:endParaRPr lang="en-US"/>
        </a:p>
      </dgm:t>
    </dgm:pt>
    <dgm:pt modelId="{C4177B24-F0EB-4D14-8968-8E2F22A0C108}" type="parTrans" cxnId="{BE666A65-073B-461D-9589-EDBCFC064079}">
      <dgm:prSet/>
      <dgm:spPr/>
      <dgm:t>
        <a:bodyPr/>
        <a:lstStyle/>
        <a:p>
          <a:endParaRPr lang="en-US"/>
        </a:p>
      </dgm:t>
    </dgm:pt>
    <dgm:pt modelId="{C9A34C0D-E98B-4723-A0CF-4F69CA61F1BA}" type="sibTrans" cxnId="{BE666A65-073B-461D-9589-EDBCFC064079}">
      <dgm:prSet/>
      <dgm:spPr/>
      <dgm:t>
        <a:bodyPr/>
        <a:lstStyle/>
        <a:p>
          <a:endParaRPr lang="en-US"/>
        </a:p>
      </dgm:t>
    </dgm:pt>
    <dgm:pt modelId="{C5FFA2E3-DCE1-2A41-882B-110C2A71F47E}" type="pres">
      <dgm:prSet presAssocID="{D79EA9DD-FC2A-4C66-B3B6-497CD19F342E}" presName="linear" presStyleCnt="0">
        <dgm:presLayoutVars>
          <dgm:animLvl val="lvl"/>
          <dgm:resizeHandles val="exact"/>
        </dgm:presLayoutVars>
      </dgm:prSet>
      <dgm:spPr/>
    </dgm:pt>
    <dgm:pt modelId="{5AA10E57-829E-4D4B-AD9C-F2E3F4A4EAA8}" type="pres">
      <dgm:prSet presAssocID="{A3E2351D-E39F-4703-825C-E79BB541297B}" presName="parentText" presStyleLbl="node1" presStyleIdx="0" presStyleCnt="7">
        <dgm:presLayoutVars>
          <dgm:chMax val="0"/>
          <dgm:bulletEnabled val="1"/>
        </dgm:presLayoutVars>
      </dgm:prSet>
      <dgm:spPr/>
    </dgm:pt>
    <dgm:pt modelId="{29BD48AC-EA9F-6C4B-AC72-ABB3CCEAE60F}" type="pres">
      <dgm:prSet presAssocID="{8DB8986F-8123-4591-B364-002EF8BFCF05}" presName="spacer" presStyleCnt="0"/>
      <dgm:spPr/>
    </dgm:pt>
    <dgm:pt modelId="{B1593315-E790-604C-B23C-6929157005C3}" type="pres">
      <dgm:prSet presAssocID="{737E06BA-8DB0-4FB6-92C6-912F6315C913}" presName="parentText" presStyleLbl="node1" presStyleIdx="1" presStyleCnt="7">
        <dgm:presLayoutVars>
          <dgm:chMax val="0"/>
          <dgm:bulletEnabled val="1"/>
        </dgm:presLayoutVars>
      </dgm:prSet>
      <dgm:spPr/>
    </dgm:pt>
    <dgm:pt modelId="{A3BEE4B6-E07C-134A-9285-64BD7B302A1D}" type="pres">
      <dgm:prSet presAssocID="{2331A6A6-AFB5-4191-8E84-4DA19227C97A}" presName="spacer" presStyleCnt="0"/>
      <dgm:spPr/>
    </dgm:pt>
    <dgm:pt modelId="{66F1F1B4-0644-454D-ACAB-09418BF78544}" type="pres">
      <dgm:prSet presAssocID="{B7DC5E00-1D39-4583-8846-B3307C03C43E}" presName="parentText" presStyleLbl="node1" presStyleIdx="2" presStyleCnt="7">
        <dgm:presLayoutVars>
          <dgm:chMax val="0"/>
          <dgm:bulletEnabled val="1"/>
        </dgm:presLayoutVars>
      </dgm:prSet>
      <dgm:spPr/>
    </dgm:pt>
    <dgm:pt modelId="{FD51F4D0-2B63-DA43-B686-0A50EADD55EA}" type="pres">
      <dgm:prSet presAssocID="{3A289FF5-4164-4239-BFEB-BF19550E4F7F}" presName="spacer" presStyleCnt="0"/>
      <dgm:spPr/>
    </dgm:pt>
    <dgm:pt modelId="{7918B84F-FA0A-7D4E-87BE-220B99998C20}" type="pres">
      <dgm:prSet presAssocID="{1464EBD2-0A29-4E72-B2A2-EC1CD75C3233}" presName="parentText" presStyleLbl="node1" presStyleIdx="3" presStyleCnt="7">
        <dgm:presLayoutVars>
          <dgm:chMax val="0"/>
          <dgm:bulletEnabled val="1"/>
        </dgm:presLayoutVars>
      </dgm:prSet>
      <dgm:spPr/>
    </dgm:pt>
    <dgm:pt modelId="{954C1159-CB61-714D-BCB0-BAEB9A478E70}" type="pres">
      <dgm:prSet presAssocID="{243FB207-9600-48E4-A9E2-E38F99B6C48D}" presName="spacer" presStyleCnt="0"/>
      <dgm:spPr/>
    </dgm:pt>
    <dgm:pt modelId="{D6401FA7-CB24-F843-97D5-CF3C750D16EB}" type="pres">
      <dgm:prSet presAssocID="{FC6C9D5A-BE2E-40C8-AB98-5BD51585BD47}" presName="parentText" presStyleLbl="node1" presStyleIdx="4" presStyleCnt="7">
        <dgm:presLayoutVars>
          <dgm:chMax val="0"/>
          <dgm:bulletEnabled val="1"/>
        </dgm:presLayoutVars>
      </dgm:prSet>
      <dgm:spPr/>
    </dgm:pt>
    <dgm:pt modelId="{49FADCBB-5393-5249-95C1-C7F0FDFE8F22}" type="pres">
      <dgm:prSet presAssocID="{B0261B6A-6169-4D25-B365-18B5F4E7CFA8}" presName="spacer" presStyleCnt="0"/>
      <dgm:spPr/>
    </dgm:pt>
    <dgm:pt modelId="{3050E0DE-D2EB-2C4F-9E47-31116CE3AF61}" type="pres">
      <dgm:prSet presAssocID="{2C6A822C-31B2-4A8F-B030-16B36671CF53}" presName="parentText" presStyleLbl="node1" presStyleIdx="5" presStyleCnt="7">
        <dgm:presLayoutVars>
          <dgm:chMax val="0"/>
          <dgm:bulletEnabled val="1"/>
        </dgm:presLayoutVars>
      </dgm:prSet>
      <dgm:spPr/>
    </dgm:pt>
    <dgm:pt modelId="{370BE073-C690-7A44-A5FE-89F5D38C8857}" type="pres">
      <dgm:prSet presAssocID="{43438DFF-F9CB-4176-98B9-3AAA2C251E29}" presName="spacer" presStyleCnt="0"/>
      <dgm:spPr/>
    </dgm:pt>
    <dgm:pt modelId="{A0A2517A-B9FB-2440-9E01-7FD89769BB62}" type="pres">
      <dgm:prSet presAssocID="{FE100302-923D-42DB-BCA8-DCB985868BBB}" presName="parentText" presStyleLbl="node1" presStyleIdx="6" presStyleCnt="7">
        <dgm:presLayoutVars>
          <dgm:chMax val="0"/>
          <dgm:bulletEnabled val="1"/>
        </dgm:presLayoutVars>
      </dgm:prSet>
      <dgm:spPr/>
    </dgm:pt>
  </dgm:ptLst>
  <dgm:cxnLst>
    <dgm:cxn modelId="{B84CAF03-BC10-B943-983F-4CD1E0D060F7}" type="presOf" srcId="{D79EA9DD-FC2A-4C66-B3B6-497CD19F342E}" destId="{C5FFA2E3-DCE1-2A41-882B-110C2A71F47E}" srcOrd="0" destOrd="0" presId="urn:microsoft.com/office/officeart/2005/8/layout/vList2"/>
    <dgm:cxn modelId="{0A149D11-965C-4ADA-A6C0-DBB251A76BC1}" srcId="{D79EA9DD-FC2A-4C66-B3B6-497CD19F342E}" destId="{B7DC5E00-1D39-4583-8846-B3307C03C43E}" srcOrd="2" destOrd="0" parTransId="{FC951BC9-9157-4BC0-9BB9-9FA4A6D061D0}" sibTransId="{3A289FF5-4164-4239-BFEB-BF19550E4F7F}"/>
    <dgm:cxn modelId="{01497E40-EAFC-1E42-85D2-FF4E6A9F5B3A}" type="presOf" srcId="{B7DC5E00-1D39-4583-8846-B3307C03C43E}" destId="{66F1F1B4-0644-454D-ACAB-09418BF78544}" srcOrd="0" destOrd="0" presId="urn:microsoft.com/office/officeart/2005/8/layout/vList2"/>
    <dgm:cxn modelId="{29260441-7B34-5447-97BD-E886C9408148}" type="presOf" srcId="{1464EBD2-0A29-4E72-B2A2-EC1CD75C3233}" destId="{7918B84F-FA0A-7D4E-87BE-220B99998C20}" srcOrd="0" destOrd="0" presId="urn:microsoft.com/office/officeart/2005/8/layout/vList2"/>
    <dgm:cxn modelId="{039BE041-F67C-43A3-9173-9480582AA283}" srcId="{D79EA9DD-FC2A-4C66-B3B6-497CD19F342E}" destId="{2C6A822C-31B2-4A8F-B030-16B36671CF53}" srcOrd="5" destOrd="0" parTransId="{07A98F3C-EACC-49DF-9BA7-5B76B8C25D93}" sibTransId="{43438DFF-F9CB-4176-98B9-3AAA2C251E29}"/>
    <dgm:cxn modelId="{30F80D63-4321-2F4C-B7D5-BA39C3639F1A}" type="presOf" srcId="{2C6A822C-31B2-4A8F-B030-16B36671CF53}" destId="{3050E0DE-D2EB-2C4F-9E47-31116CE3AF61}" srcOrd="0" destOrd="0" presId="urn:microsoft.com/office/officeart/2005/8/layout/vList2"/>
    <dgm:cxn modelId="{BE666A65-073B-461D-9589-EDBCFC064079}" srcId="{D79EA9DD-FC2A-4C66-B3B6-497CD19F342E}" destId="{FE100302-923D-42DB-BCA8-DCB985868BBB}" srcOrd="6" destOrd="0" parTransId="{C4177B24-F0EB-4D14-8968-8E2F22A0C108}" sibTransId="{C9A34C0D-E98B-4723-A0CF-4F69CA61F1BA}"/>
    <dgm:cxn modelId="{B0EBC84D-847E-4789-B7C3-42FE87E27BD5}" srcId="{D79EA9DD-FC2A-4C66-B3B6-497CD19F342E}" destId="{737E06BA-8DB0-4FB6-92C6-912F6315C913}" srcOrd="1" destOrd="0" parTransId="{3D206BA5-6279-4B44-872D-05DBA4BD1313}" sibTransId="{2331A6A6-AFB5-4191-8E84-4DA19227C97A}"/>
    <dgm:cxn modelId="{0D35E487-6339-4E8D-B630-C2F835FDAEE8}" srcId="{D79EA9DD-FC2A-4C66-B3B6-497CD19F342E}" destId="{1464EBD2-0A29-4E72-B2A2-EC1CD75C3233}" srcOrd="3" destOrd="0" parTransId="{F4794194-23F2-4A26-A68A-9F24E27380D1}" sibTransId="{243FB207-9600-48E4-A9E2-E38F99B6C48D}"/>
    <dgm:cxn modelId="{5CAA5B8E-3AE5-0A41-870A-8A2715FB43C1}" type="presOf" srcId="{FC6C9D5A-BE2E-40C8-AB98-5BD51585BD47}" destId="{D6401FA7-CB24-F843-97D5-CF3C750D16EB}" srcOrd="0" destOrd="0" presId="urn:microsoft.com/office/officeart/2005/8/layout/vList2"/>
    <dgm:cxn modelId="{71E88BB1-50AD-154F-8C27-5702F15F8334}" type="presOf" srcId="{FE100302-923D-42DB-BCA8-DCB985868BBB}" destId="{A0A2517A-B9FB-2440-9E01-7FD89769BB62}" srcOrd="0" destOrd="0" presId="urn:microsoft.com/office/officeart/2005/8/layout/vList2"/>
    <dgm:cxn modelId="{C08C7CB2-15EA-6F4C-BB86-666967F1C56E}" type="presOf" srcId="{737E06BA-8DB0-4FB6-92C6-912F6315C913}" destId="{B1593315-E790-604C-B23C-6929157005C3}" srcOrd="0" destOrd="0" presId="urn:microsoft.com/office/officeart/2005/8/layout/vList2"/>
    <dgm:cxn modelId="{6BBE5CC8-A914-4BD5-8DD6-61FCFFEA3E82}" srcId="{D79EA9DD-FC2A-4C66-B3B6-497CD19F342E}" destId="{A3E2351D-E39F-4703-825C-E79BB541297B}" srcOrd="0" destOrd="0" parTransId="{375811B6-1741-4F4C-A145-B053D32C0038}" sibTransId="{8DB8986F-8123-4591-B364-002EF8BFCF05}"/>
    <dgm:cxn modelId="{309CAAC9-4F63-674A-8250-3ED24E3A38F9}" type="presOf" srcId="{A3E2351D-E39F-4703-825C-E79BB541297B}" destId="{5AA10E57-829E-4D4B-AD9C-F2E3F4A4EAA8}" srcOrd="0" destOrd="0" presId="urn:microsoft.com/office/officeart/2005/8/layout/vList2"/>
    <dgm:cxn modelId="{403387D8-A13A-44B3-9AA1-0D485D7F67FA}" srcId="{D79EA9DD-FC2A-4C66-B3B6-497CD19F342E}" destId="{FC6C9D5A-BE2E-40C8-AB98-5BD51585BD47}" srcOrd="4" destOrd="0" parTransId="{8D3FA0F7-413F-42F5-AF93-19ADF8702C0B}" sibTransId="{B0261B6A-6169-4D25-B365-18B5F4E7CFA8}"/>
    <dgm:cxn modelId="{1D665E3A-3D54-8840-B44E-C833C80D5283}" type="presParOf" srcId="{C5FFA2E3-DCE1-2A41-882B-110C2A71F47E}" destId="{5AA10E57-829E-4D4B-AD9C-F2E3F4A4EAA8}" srcOrd="0" destOrd="0" presId="urn:microsoft.com/office/officeart/2005/8/layout/vList2"/>
    <dgm:cxn modelId="{EDDAE85F-708E-1C47-B821-2916A5548725}" type="presParOf" srcId="{C5FFA2E3-DCE1-2A41-882B-110C2A71F47E}" destId="{29BD48AC-EA9F-6C4B-AC72-ABB3CCEAE60F}" srcOrd="1" destOrd="0" presId="urn:microsoft.com/office/officeart/2005/8/layout/vList2"/>
    <dgm:cxn modelId="{6D23A9F7-E322-1846-BB47-023DDD3C6DD9}" type="presParOf" srcId="{C5FFA2E3-DCE1-2A41-882B-110C2A71F47E}" destId="{B1593315-E790-604C-B23C-6929157005C3}" srcOrd="2" destOrd="0" presId="urn:microsoft.com/office/officeart/2005/8/layout/vList2"/>
    <dgm:cxn modelId="{77A91B41-B47A-294B-B9D6-3AABBCB9EAFD}" type="presParOf" srcId="{C5FFA2E3-DCE1-2A41-882B-110C2A71F47E}" destId="{A3BEE4B6-E07C-134A-9285-64BD7B302A1D}" srcOrd="3" destOrd="0" presId="urn:microsoft.com/office/officeart/2005/8/layout/vList2"/>
    <dgm:cxn modelId="{545C6931-43A7-5F47-99F0-1C5678B14C76}" type="presParOf" srcId="{C5FFA2E3-DCE1-2A41-882B-110C2A71F47E}" destId="{66F1F1B4-0644-454D-ACAB-09418BF78544}" srcOrd="4" destOrd="0" presId="urn:microsoft.com/office/officeart/2005/8/layout/vList2"/>
    <dgm:cxn modelId="{3CF019D3-A1B8-4A4F-B79F-DC3ABFED1B26}" type="presParOf" srcId="{C5FFA2E3-DCE1-2A41-882B-110C2A71F47E}" destId="{FD51F4D0-2B63-DA43-B686-0A50EADD55EA}" srcOrd="5" destOrd="0" presId="urn:microsoft.com/office/officeart/2005/8/layout/vList2"/>
    <dgm:cxn modelId="{4524AB70-C947-3540-90E9-35925758A585}" type="presParOf" srcId="{C5FFA2E3-DCE1-2A41-882B-110C2A71F47E}" destId="{7918B84F-FA0A-7D4E-87BE-220B99998C20}" srcOrd="6" destOrd="0" presId="urn:microsoft.com/office/officeart/2005/8/layout/vList2"/>
    <dgm:cxn modelId="{2E4EBEB8-4FF7-CD4C-9D13-E7A2CA81CC31}" type="presParOf" srcId="{C5FFA2E3-DCE1-2A41-882B-110C2A71F47E}" destId="{954C1159-CB61-714D-BCB0-BAEB9A478E70}" srcOrd="7" destOrd="0" presId="urn:microsoft.com/office/officeart/2005/8/layout/vList2"/>
    <dgm:cxn modelId="{8846D903-2265-8547-85A8-1ABF403707C2}" type="presParOf" srcId="{C5FFA2E3-DCE1-2A41-882B-110C2A71F47E}" destId="{D6401FA7-CB24-F843-97D5-CF3C750D16EB}" srcOrd="8" destOrd="0" presId="urn:microsoft.com/office/officeart/2005/8/layout/vList2"/>
    <dgm:cxn modelId="{3920567A-9244-FA47-8849-833C4ABA37DE}" type="presParOf" srcId="{C5FFA2E3-DCE1-2A41-882B-110C2A71F47E}" destId="{49FADCBB-5393-5249-95C1-C7F0FDFE8F22}" srcOrd="9" destOrd="0" presId="urn:microsoft.com/office/officeart/2005/8/layout/vList2"/>
    <dgm:cxn modelId="{7716BE4F-0868-7E4F-B16E-3EACD31FA46C}" type="presParOf" srcId="{C5FFA2E3-DCE1-2A41-882B-110C2A71F47E}" destId="{3050E0DE-D2EB-2C4F-9E47-31116CE3AF61}" srcOrd="10" destOrd="0" presId="urn:microsoft.com/office/officeart/2005/8/layout/vList2"/>
    <dgm:cxn modelId="{58D1EAC7-DB79-654B-9D8F-E39D8706A3F5}" type="presParOf" srcId="{C5FFA2E3-DCE1-2A41-882B-110C2A71F47E}" destId="{370BE073-C690-7A44-A5FE-89F5D38C8857}" srcOrd="11" destOrd="0" presId="urn:microsoft.com/office/officeart/2005/8/layout/vList2"/>
    <dgm:cxn modelId="{42F2B2E7-271F-C145-836B-880CDA4BD83D}" type="presParOf" srcId="{C5FFA2E3-DCE1-2A41-882B-110C2A71F47E}" destId="{A0A2517A-B9FB-2440-9E01-7FD89769BB62}"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10E57-829E-4D4B-AD9C-F2E3F4A4EAA8}">
      <dsp:nvSpPr>
        <dsp:cNvPr id="0" name=""/>
        <dsp:cNvSpPr/>
      </dsp:nvSpPr>
      <dsp:spPr>
        <a:xfrm>
          <a:off x="0" y="19128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Reduction du stress </a:t>
          </a:r>
          <a:endParaRPr lang="en-US" sz="2200" kern="1200"/>
        </a:p>
      </dsp:txBody>
      <dsp:txXfrm>
        <a:off x="25130" y="216411"/>
        <a:ext cx="10874440" cy="464540"/>
      </dsp:txXfrm>
    </dsp:sp>
    <dsp:sp modelId="{B1593315-E790-604C-B23C-6929157005C3}">
      <dsp:nvSpPr>
        <dsp:cNvPr id="0" name=""/>
        <dsp:cNvSpPr/>
      </dsp:nvSpPr>
      <dsp:spPr>
        <a:xfrm>
          <a:off x="0" y="76944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Confiance en soi </a:t>
          </a:r>
          <a:endParaRPr lang="en-US" sz="2200" kern="1200"/>
        </a:p>
      </dsp:txBody>
      <dsp:txXfrm>
        <a:off x="25130" y="794571"/>
        <a:ext cx="10874440" cy="464540"/>
      </dsp:txXfrm>
    </dsp:sp>
    <dsp:sp modelId="{66F1F1B4-0644-454D-ACAB-09418BF78544}">
      <dsp:nvSpPr>
        <dsp:cNvPr id="0" name=""/>
        <dsp:cNvSpPr/>
      </dsp:nvSpPr>
      <dsp:spPr>
        <a:xfrm>
          <a:off x="0" y="134760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Ancrage mentale</a:t>
          </a:r>
          <a:endParaRPr lang="en-US" sz="2200" kern="1200"/>
        </a:p>
      </dsp:txBody>
      <dsp:txXfrm>
        <a:off x="25130" y="1372731"/>
        <a:ext cx="10874440" cy="464540"/>
      </dsp:txXfrm>
    </dsp:sp>
    <dsp:sp modelId="{7918B84F-FA0A-7D4E-87BE-220B99998C20}">
      <dsp:nvSpPr>
        <dsp:cNvPr id="0" name=""/>
        <dsp:cNvSpPr/>
      </dsp:nvSpPr>
      <dsp:spPr>
        <a:xfrm>
          <a:off x="0" y="192576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Rafraichir un geste, une notion après une longue interruption de vol ( REV)</a:t>
          </a:r>
          <a:endParaRPr lang="en-US" sz="2200" kern="1200"/>
        </a:p>
      </dsp:txBody>
      <dsp:txXfrm>
        <a:off x="25130" y="1950891"/>
        <a:ext cx="10874440" cy="464540"/>
      </dsp:txXfrm>
    </dsp:sp>
    <dsp:sp modelId="{D6401FA7-CB24-F843-97D5-CF3C750D16EB}">
      <dsp:nvSpPr>
        <dsp:cNvPr id="0" name=""/>
        <dsp:cNvSpPr/>
      </dsp:nvSpPr>
      <dsp:spPr>
        <a:xfrm>
          <a:off x="0" y="250392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Pre-activation mentale avant un test en vol ( Brevet – Prorogation – Renouvellement )</a:t>
          </a:r>
          <a:endParaRPr lang="en-US" sz="2200" kern="1200"/>
        </a:p>
      </dsp:txBody>
      <dsp:txXfrm>
        <a:off x="25130" y="2529051"/>
        <a:ext cx="10874440" cy="464540"/>
      </dsp:txXfrm>
    </dsp:sp>
    <dsp:sp modelId="{3050E0DE-D2EB-2C4F-9E47-31116CE3AF61}">
      <dsp:nvSpPr>
        <dsp:cNvPr id="0" name=""/>
        <dsp:cNvSpPr/>
      </dsp:nvSpPr>
      <dsp:spPr>
        <a:xfrm>
          <a:off x="0" y="308208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Amélioration une fois en vol des processus décisionnels </a:t>
          </a:r>
          <a:endParaRPr lang="en-US" sz="2200" kern="1200"/>
        </a:p>
      </dsp:txBody>
      <dsp:txXfrm>
        <a:off x="25130" y="3107211"/>
        <a:ext cx="10874440" cy="464540"/>
      </dsp:txXfrm>
    </dsp:sp>
    <dsp:sp modelId="{A0A2517A-B9FB-2440-9E01-7FD89769BB62}">
      <dsp:nvSpPr>
        <dsp:cNvPr id="0" name=""/>
        <dsp:cNvSpPr/>
      </dsp:nvSpPr>
      <dsp:spPr>
        <a:xfrm>
          <a:off x="0" y="366024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Libérer des ressources cognitive quand la charge de travail augmente </a:t>
          </a:r>
          <a:endParaRPr lang="en-US" sz="2200" kern="1200"/>
        </a:p>
      </dsp:txBody>
      <dsp:txXfrm>
        <a:off x="25130" y="3685371"/>
        <a:ext cx="10874440" cy="46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631018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procédé est couramment utilisé par les athlètes de haut niveau. C’est ainsi qu’ils peuvent parfaire ou corriger un geste technique pour gagner des fractions de secondes ou de précieux centimètres. Cette possibilité repose sur une propriété étonnante du cerveau : quand on s’imagine en train de faire un mouvement, on active les mêmes zones cérébrales que celles liées au contrôle musculaire de cette action.</a:t>
            </a:r>
          </a:p>
          <a:p>
            <a:r>
              <a:rPr lang="fr-FR" dirty="0"/>
              <a:t>L’image, c’est la représentation ou la visualisation que se fait le mental d’un geste, d’un évènement, ou d’une situation, et cela par le biais des expériences antérieures et des sens : vue, ouïe, toucher, ressenti kinesthésique**, etc. L’image mentale de l’exécution d’un geste n’est donc pas qu’un simple film dans la tête, c’est surtout la réactivation des sensations associées à l’action.</a:t>
            </a:r>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33</a:t>
            </a:fld>
            <a:endParaRPr lang="fr-FR"/>
          </a:p>
        </p:txBody>
      </p:sp>
    </p:spTree>
    <p:extLst>
      <p:ext uri="{BB962C8B-B14F-4D97-AF65-F5344CB8AC3E}">
        <p14:creationId xmlns:p14="http://schemas.microsoft.com/office/powerpoint/2010/main" val="126952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34</a:t>
            </a:fld>
            <a:endParaRPr lang="fr-FR"/>
          </a:p>
        </p:txBody>
      </p:sp>
    </p:spTree>
    <p:extLst>
      <p:ext uri="{BB962C8B-B14F-4D97-AF65-F5344CB8AC3E}">
        <p14:creationId xmlns:p14="http://schemas.microsoft.com/office/powerpoint/2010/main" val="34017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35</a:t>
            </a:fld>
            <a:endParaRPr lang="fr-FR"/>
          </a:p>
        </p:txBody>
      </p:sp>
    </p:spTree>
    <p:extLst>
      <p:ext uri="{BB962C8B-B14F-4D97-AF65-F5344CB8AC3E}">
        <p14:creationId xmlns:p14="http://schemas.microsoft.com/office/powerpoint/2010/main" val="215146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jpg"/><Relationship Id="rId4" Type="http://schemas.openxmlformats.org/officeDocument/2006/relationships/image" Target="../media/image4.jpeg"/><Relationship Id="rId9" Type="http://schemas.microsoft.com/office/2007/relationships/hdphoto" Target="../media/hdphoto2.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miere slide">
    <p:spTree>
      <p:nvGrpSpPr>
        <p:cNvPr id="1" name=""/>
        <p:cNvGrpSpPr/>
        <p:nvPr/>
      </p:nvGrpSpPr>
      <p:grpSpPr>
        <a:xfrm>
          <a:off x="0" y="0"/>
          <a:ext cx="0" cy="0"/>
          <a:chOff x="0" y="0"/>
          <a:chExt cx="0" cy="0"/>
        </a:xfrm>
      </p:grpSpPr>
      <p:pic>
        <p:nvPicPr>
          <p:cNvPr id="19" name="Image 1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062200" y="195206"/>
            <a:ext cx="1289562" cy="1731328"/>
          </a:xfrm>
          <a:prstGeom prst="rect">
            <a:avLst/>
          </a:prstGeom>
        </p:spPr>
      </p:pic>
      <p:pic>
        <p:nvPicPr>
          <p:cNvPr id="25" name="Image 24"/>
          <p:cNvPicPr>
            <a:picLocks noChangeAspect="1"/>
          </p:cNvPicPr>
          <p:nvPr userDrawn="1"/>
        </p:nvPicPr>
        <p:blipFill rotWithShape="1">
          <a:blip r:embed="rId4" cstate="print">
            <a:extLst>
              <a:ext uri="{28A0092B-C50C-407E-A947-70E740481C1C}">
                <a14:useLocalDpi xmlns:a14="http://schemas.microsoft.com/office/drawing/2010/main" val="0"/>
              </a:ext>
            </a:extLst>
          </a:blip>
          <a:srcRect t="-4467"/>
          <a:stretch/>
        </p:blipFill>
        <p:spPr>
          <a:xfrm>
            <a:off x="10330920" y="0"/>
            <a:ext cx="2520986" cy="2145830"/>
          </a:xfrm>
          <a:prstGeom prst="rect">
            <a:avLst/>
          </a:prstGeom>
        </p:spPr>
      </p:pic>
      <p:sp>
        <p:nvSpPr>
          <p:cNvPr id="10" name="Rectangle 9"/>
          <p:cNvSpPr/>
          <p:nvPr/>
        </p:nvSpPr>
        <p:spPr>
          <a:xfrm>
            <a:off x="11930098" y="424"/>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dirty="0"/>
          </a:p>
        </p:txBody>
      </p:sp>
      <p:sp>
        <p:nvSpPr>
          <p:cNvPr id="11" name="Rectangle 10"/>
          <p:cNvSpPr/>
          <p:nvPr/>
        </p:nvSpPr>
        <p:spPr>
          <a:xfrm>
            <a:off x="12544213" y="9279468"/>
            <a:ext cx="460587" cy="474133"/>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2" name="Rectangle 11"/>
          <p:cNvSpPr/>
          <p:nvPr/>
        </p:nvSpPr>
        <p:spPr>
          <a:xfrm>
            <a:off x="2201336" y="4330606"/>
            <a:ext cx="3788551" cy="5420737"/>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8" name="Titre 17"/>
          <p:cNvSpPr>
            <a:spLocks noGrp="1"/>
          </p:cNvSpPr>
          <p:nvPr>
            <p:ph type="title" hasCustomPrompt="1"/>
          </p:nvPr>
        </p:nvSpPr>
        <p:spPr>
          <a:xfrm>
            <a:off x="6604811" y="5388857"/>
            <a:ext cx="5735037" cy="1263074"/>
          </a:xfrm>
          <a:prstGeom prst="rect">
            <a:avLst/>
          </a:prstGeom>
        </p:spPr>
        <p:txBody>
          <a:bodyPr vert="horz"/>
          <a:lstStyle>
            <a:lvl1pPr algn="r">
              <a:defRPr sz="4551" b="1">
                <a:solidFill>
                  <a:schemeClr val="tx1">
                    <a:lumMod val="65000"/>
                    <a:lumOff val="35000"/>
                  </a:schemeClr>
                </a:solidFill>
                <a:latin typeface="Arial Narrow"/>
                <a:cs typeface="Arial Narrow"/>
              </a:defRPr>
            </a:lvl1pPr>
          </a:lstStyle>
          <a:p>
            <a:r>
              <a:rPr lang="fr-FR" dirty="0"/>
              <a:t>Titre de la présentation</a:t>
            </a:r>
          </a:p>
        </p:txBody>
      </p:sp>
      <p:sp>
        <p:nvSpPr>
          <p:cNvPr id="15" name="Espace réservé du pied de page 4"/>
          <p:cNvSpPr>
            <a:spLocks noGrp="1"/>
          </p:cNvSpPr>
          <p:nvPr>
            <p:ph type="ftr" sz="quarter" idx="21"/>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pic>
        <p:nvPicPr>
          <p:cNvPr id="16" name="Imag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01158" y="2145830"/>
            <a:ext cx="3994008" cy="18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1" y="2418927"/>
            <a:ext cx="1894276" cy="409410"/>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22" name="Imag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3372" y="58656"/>
            <a:ext cx="1713863" cy="1972922"/>
          </a:xfrm>
          <a:prstGeom prst="rect">
            <a:avLst/>
          </a:prstGeom>
        </p:spPr>
      </p:pic>
      <p:pic>
        <p:nvPicPr>
          <p:cNvPr id="23" name="Imag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71053" y="1"/>
            <a:ext cx="2010213" cy="2208368"/>
          </a:xfrm>
          <a:prstGeom prst="rect">
            <a:avLst/>
          </a:prstGeom>
        </p:spPr>
      </p:pic>
      <p:pic>
        <p:nvPicPr>
          <p:cNvPr id="24" name="Image 23"/>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879150" y="0"/>
            <a:ext cx="2002826" cy="2137335"/>
          </a:xfrm>
          <a:prstGeom prst="rect">
            <a:avLst/>
          </a:prstGeom>
        </p:spPr>
      </p:pic>
      <p:sp>
        <p:nvSpPr>
          <p:cNvPr id="20" name="ZoneTexte 15"/>
          <p:cNvSpPr txBox="1">
            <a:spLocks noChangeArrowheads="1"/>
          </p:cNvSpPr>
          <p:nvPr userDrawn="1"/>
        </p:nvSpPr>
        <p:spPr bwMode="auto">
          <a:xfrm>
            <a:off x="2189762" y="8427062"/>
            <a:ext cx="3800125" cy="33304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fr-FR" altLang="fr-FR" sz="1564" b="1" dirty="0">
                <a:solidFill>
                  <a:srgbClr val="E96132"/>
                </a:solidFill>
                <a:latin typeface="Arial" charset="0"/>
                <a:ea typeface="+mn-ea"/>
              </a:rPr>
              <a:t>www.bea.aero      </a:t>
            </a:r>
            <a:r>
              <a:rPr lang="fr-FR" altLang="fr-FR" sz="1564" b="1" baseline="0" dirty="0">
                <a:solidFill>
                  <a:srgbClr val="E96132"/>
                </a:solidFill>
                <a:latin typeface="Arial" charset="0"/>
                <a:ea typeface="+mn-ea"/>
              </a:rPr>
              <a:t>   </a:t>
            </a:r>
            <a:r>
              <a:rPr lang="fr-FR" altLang="fr-FR" sz="1564" b="1" dirty="0">
                <a:solidFill>
                  <a:srgbClr val="E96132"/>
                </a:solidFill>
                <a:latin typeface="Arial" charset="0"/>
                <a:ea typeface="+mn-ea"/>
              </a:rPr>
              <a:t>@</a:t>
            </a:r>
            <a:r>
              <a:rPr lang="fr-FR" altLang="fr-FR" sz="1564" b="1" dirty="0" err="1">
                <a:solidFill>
                  <a:srgbClr val="E96132"/>
                </a:solidFill>
                <a:latin typeface="Arial" charset="0"/>
                <a:ea typeface="+mn-ea"/>
              </a:rPr>
              <a:t>BEA_Aero</a:t>
            </a:r>
            <a:r>
              <a:rPr lang="fr-FR" altLang="fr-FR" sz="1564" b="1" dirty="0">
                <a:solidFill>
                  <a:srgbClr val="E96132"/>
                </a:solidFill>
                <a:latin typeface="Arial" charset="0"/>
                <a:ea typeface="+mn-ea"/>
              </a:rPr>
              <a:t> </a:t>
            </a:r>
          </a:p>
        </p:txBody>
      </p:sp>
      <p:pic>
        <p:nvPicPr>
          <p:cNvPr id="21" name="Image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5307" y="8624617"/>
            <a:ext cx="596339" cy="891915"/>
          </a:xfrm>
          <a:prstGeom prst="rect">
            <a:avLst/>
          </a:prstGeom>
        </p:spPr>
      </p:pic>
      <p:pic>
        <p:nvPicPr>
          <p:cNvPr id="2" name="Imag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61469" y="8494073"/>
            <a:ext cx="960267" cy="1161925"/>
          </a:xfrm>
          <a:prstGeom prst="rect">
            <a:avLst/>
          </a:prstGeom>
        </p:spPr>
      </p:pic>
      <p:pic>
        <p:nvPicPr>
          <p:cNvPr id="4" name="Image 3"/>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2306" y="8512359"/>
            <a:ext cx="321867" cy="325495"/>
          </a:xfrm>
          <a:prstGeom prst="rect">
            <a:avLst/>
          </a:prstGeom>
        </p:spPr>
      </p:pic>
    </p:spTree>
    <p:extLst>
      <p:ext uri="{BB962C8B-B14F-4D97-AF65-F5344CB8AC3E}">
        <p14:creationId xmlns:p14="http://schemas.microsoft.com/office/powerpoint/2010/main" val="135935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rama">
    <p:spTree>
      <p:nvGrpSpPr>
        <p:cNvPr id="1" name=""/>
        <p:cNvGrpSpPr/>
        <p:nvPr/>
      </p:nvGrpSpPr>
      <p:grpSpPr>
        <a:xfrm>
          <a:off x="0" y="0"/>
          <a:ext cx="0" cy="0"/>
          <a:chOff x="0" y="0"/>
          <a:chExt cx="0" cy="0"/>
        </a:xfrm>
      </p:grpSpPr>
      <p:sp>
        <p:nvSpPr>
          <p:cNvPr id="4" name="Rectangle 3"/>
          <p:cNvSpPr/>
          <p:nvPr/>
        </p:nvSpPr>
        <p:spPr>
          <a:xfrm>
            <a:off x="12544213" y="9279468"/>
            <a:ext cx="460587" cy="474133"/>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5" name="Rectangle 4"/>
          <p:cNvSpPr/>
          <p:nvPr/>
        </p:nvSpPr>
        <p:spPr>
          <a:xfrm>
            <a:off x="11930098" y="1"/>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6" name="Rectangle 5"/>
          <p:cNvSpPr/>
          <p:nvPr/>
        </p:nvSpPr>
        <p:spPr>
          <a:xfrm>
            <a:off x="2201336" y="9254632"/>
            <a:ext cx="3788551" cy="23480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4" name="Espace réservé du texte 14"/>
          <p:cNvSpPr>
            <a:spLocks noGrp="1"/>
          </p:cNvSpPr>
          <p:nvPr>
            <p:ph idx="1"/>
          </p:nvPr>
        </p:nvSpPr>
        <p:spPr bwMode="auto">
          <a:xfrm>
            <a:off x="650240" y="2418930"/>
            <a:ext cx="11704320" cy="665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06394" indent="-406394">
              <a:buClr>
                <a:srgbClr val="E96132"/>
              </a:buClr>
              <a:buSzPct val="130000"/>
              <a:buFont typeface="Wingdings" panose="05000000000000000000" pitchFamily="2" charset="2"/>
              <a:buChar char="§"/>
              <a:defRPr sz="3982" baseline="0">
                <a:solidFill>
                  <a:schemeClr val="tx1">
                    <a:lumMod val="65000"/>
                    <a:lumOff val="35000"/>
                  </a:schemeClr>
                </a:solidFill>
                <a:latin typeface="Arial Narrow" panose="020B0606020202030204" pitchFamily="34" charset="0"/>
              </a:defRPr>
            </a:lvl1pPr>
            <a:lvl2pPr marL="650230" indent="0">
              <a:buClr>
                <a:srgbClr val="E96132"/>
              </a:buClr>
              <a:buSzPct val="100000"/>
              <a:buFont typeface="Wingdings 3" panose="05040102010807070707" pitchFamily="18" charset="2"/>
              <a:buNone/>
              <a:defRPr sz="3413" baseline="0">
                <a:solidFill>
                  <a:schemeClr val="tx1">
                    <a:lumMod val="65000"/>
                    <a:lumOff val="35000"/>
                  </a:schemeClr>
                </a:solidFill>
                <a:latin typeface="Arial Narrow" panose="020B0606020202030204" pitchFamily="34" charset="0"/>
              </a:defRPr>
            </a:lvl2pPr>
            <a:lvl3pPr marL="1706853" indent="-406394">
              <a:buClr>
                <a:schemeClr val="accent6">
                  <a:lumMod val="75000"/>
                </a:schemeClr>
              </a:buClr>
              <a:buFont typeface="Arial" panose="020B0604020202020204" pitchFamily="34" charset="0"/>
              <a:buChar char="•"/>
              <a:defRPr sz="3982">
                <a:latin typeface="Arial Narrow" panose="020B0606020202030204" pitchFamily="34" charset="0"/>
              </a:defRPr>
            </a:lvl3pPr>
            <a:lvl4pPr>
              <a:defRPr sz="3982">
                <a:latin typeface="Arial Narrow" panose="020B0606020202030204" pitchFamily="34" charset="0"/>
              </a:defRPr>
            </a:lvl4pPr>
            <a:lvl5pPr>
              <a:defRPr sz="3982">
                <a:latin typeface="Arial Narrow" panose="020B0606020202030204" pitchFamily="34" charset="0"/>
              </a:defRPr>
            </a:lvl5pPr>
          </a:lstStyle>
          <a:p>
            <a:pPr lvl="0"/>
            <a:r>
              <a:rPr lang="fr-FR" altLang="fr-FR"/>
              <a:t>Modifier les styles du texte du masque</a:t>
            </a:r>
          </a:p>
          <a:p>
            <a:pPr lvl="1"/>
            <a:r>
              <a:rPr lang="fr-FR" altLang="fr-FR"/>
              <a:t>Deuxième niveau</a:t>
            </a:r>
          </a:p>
        </p:txBody>
      </p:sp>
      <p:sp>
        <p:nvSpPr>
          <p:cNvPr id="15" name="Espace réservé du titre 13"/>
          <p:cNvSpPr>
            <a:spLocks noGrp="1"/>
          </p:cNvSpPr>
          <p:nvPr>
            <p:ph type="title" hasCustomPrompt="1"/>
          </p:nvPr>
        </p:nvSpPr>
        <p:spPr bwMode="auto">
          <a:xfrm>
            <a:off x="1995876" y="204397"/>
            <a:ext cx="11008924" cy="124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4551" b="1">
                <a:solidFill>
                  <a:schemeClr val="tx1">
                    <a:lumMod val="65000"/>
                    <a:lumOff val="35000"/>
                  </a:schemeClr>
                </a:solidFill>
                <a:latin typeface="Arial Narrow" panose="020B0606020202030204" pitchFamily="34" charset="0"/>
              </a:defRPr>
            </a:lvl1pPr>
          </a:lstStyle>
          <a:p>
            <a:pPr lvl="0"/>
            <a:r>
              <a:rPr lang="fr-FR" altLang="fr-FR" dirty="0"/>
              <a:t>Titre de la diapositive</a:t>
            </a:r>
          </a:p>
        </p:txBody>
      </p:sp>
      <p:sp>
        <p:nvSpPr>
          <p:cNvPr id="9" name="Espace réservé du numéro de diapositive 5"/>
          <p:cNvSpPr>
            <a:spLocks noGrp="1"/>
          </p:cNvSpPr>
          <p:nvPr>
            <p:ph type="sldNum" sz="quarter" idx="10"/>
          </p:nvPr>
        </p:nvSpPr>
        <p:spPr>
          <a:xfrm>
            <a:off x="12467451" y="9372037"/>
            <a:ext cx="537351" cy="267446"/>
          </a:xfrm>
          <a:prstGeom prst="rect">
            <a:avLst/>
          </a:prstGeom>
        </p:spPr>
        <p:txBody>
          <a:bodyPr vert="horz" wrap="square" lIns="91440" tIns="45720" rIns="91440" bIns="45720" numCol="1" anchor="t" anchorCtr="0" compatLnSpc="1">
            <a:prstTxWarp prst="textNoShape">
              <a:avLst/>
            </a:prstTxWarp>
          </a:bodyPr>
          <a:lstStyle>
            <a:lvl1pPr algn="r">
              <a:defRPr sz="1138">
                <a:solidFill>
                  <a:schemeClr val="tx1">
                    <a:lumMod val="65000"/>
                    <a:lumOff val="35000"/>
                  </a:schemeClr>
                </a:solidFill>
                <a:latin typeface="Arial" charset="0"/>
                <a:ea typeface="MS PGothic" charset="0"/>
                <a:cs typeface="MS PGothic" charset="0"/>
              </a:defRPr>
            </a:lvl1pPr>
          </a:lstStyle>
          <a:p>
            <a:pPr>
              <a:defRPr/>
            </a:pPr>
            <a:fld id="{34F51B9B-B3EE-47E6-95BF-DB88A3D6DADE}" type="slidenum">
              <a:rPr lang="fr-FR"/>
              <a:pPr>
                <a:defRPr/>
              </a:pPr>
              <a:t>‹N°›</a:t>
            </a:fld>
            <a:endParaRPr lang="fr-FR" dirty="0"/>
          </a:p>
        </p:txBody>
      </p:sp>
      <p:sp>
        <p:nvSpPr>
          <p:cNvPr id="10" name="Espace réservé du pied de page 4"/>
          <p:cNvSpPr>
            <a:spLocks noGrp="1"/>
          </p:cNvSpPr>
          <p:nvPr>
            <p:ph type="ftr" sz="quarter" idx="11"/>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sp>
        <p:nvSpPr>
          <p:cNvPr id="11" name="Rectangle 10"/>
          <p:cNvSpPr/>
          <p:nvPr userDrawn="1"/>
        </p:nvSpPr>
        <p:spPr>
          <a:xfrm>
            <a:off x="1223716" y="645115"/>
            <a:ext cx="772160" cy="544876"/>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2" name="Image 5" descr="Sans titr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09" y="654145"/>
            <a:ext cx="1185334" cy="5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72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nnonce de partie">
    <p:spTree>
      <p:nvGrpSpPr>
        <p:cNvPr id="1" name=""/>
        <p:cNvGrpSpPr/>
        <p:nvPr/>
      </p:nvGrpSpPr>
      <p:grpSpPr>
        <a:xfrm>
          <a:off x="0" y="0"/>
          <a:ext cx="0" cy="0"/>
          <a:chOff x="0" y="0"/>
          <a:chExt cx="0" cy="0"/>
        </a:xfrm>
      </p:grpSpPr>
      <p:sp>
        <p:nvSpPr>
          <p:cNvPr id="3" name="Rectangle 2"/>
          <p:cNvSpPr/>
          <p:nvPr/>
        </p:nvSpPr>
        <p:spPr>
          <a:xfrm>
            <a:off x="12544213" y="9279468"/>
            <a:ext cx="460587" cy="474133"/>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4" name="Rectangle 3"/>
          <p:cNvSpPr/>
          <p:nvPr/>
        </p:nvSpPr>
        <p:spPr>
          <a:xfrm>
            <a:off x="11930098" y="1"/>
            <a:ext cx="1074702" cy="370277"/>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5" name="Rectangle 4"/>
          <p:cNvSpPr/>
          <p:nvPr/>
        </p:nvSpPr>
        <p:spPr>
          <a:xfrm>
            <a:off x="2201336" y="9254632"/>
            <a:ext cx="3788551" cy="23480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6" name="Rectangle 5"/>
          <p:cNvSpPr/>
          <p:nvPr/>
        </p:nvSpPr>
        <p:spPr>
          <a:xfrm rot="16200000">
            <a:off x="-23705" y="3895796"/>
            <a:ext cx="2661920" cy="11740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7" name="Rectangle 6"/>
          <p:cNvSpPr/>
          <p:nvPr/>
        </p:nvSpPr>
        <p:spPr>
          <a:xfrm>
            <a:off x="1609796" y="5168055"/>
            <a:ext cx="10013244" cy="117405"/>
          </a:xfrm>
          <a:prstGeom prst="rect">
            <a:avLst/>
          </a:prstGeom>
          <a:solidFill>
            <a:srgbClr val="E961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1" name="Espace réservé du numéro de diapositive 5"/>
          <p:cNvSpPr>
            <a:spLocks noGrp="1"/>
          </p:cNvSpPr>
          <p:nvPr>
            <p:ph type="sldNum" sz="quarter" idx="23"/>
          </p:nvPr>
        </p:nvSpPr>
        <p:spPr>
          <a:xfrm>
            <a:off x="12537441" y="9372037"/>
            <a:ext cx="467359" cy="442557"/>
          </a:xfrm>
          <a:prstGeom prst="rect">
            <a:avLst/>
          </a:prstGeom>
        </p:spPr>
        <p:txBody>
          <a:bodyPr vert="horz" wrap="square" lIns="91440" tIns="45720" rIns="91440" bIns="45720" numCol="1" anchor="t" anchorCtr="0" compatLnSpc="1">
            <a:prstTxWarp prst="textNoShape">
              <a:avLst/>
            </a:prstTxWarp>
          </a:bodyPr>
          <a:lstStyle>
            <a:lvl1pPr>
              <a:defRPr sz="1138">
                <a:solidFill>
                  <a:schemeClr val="tx1">
                    <a:lumMod val="65000"/>
                    <a:lumOff val="35000"/>
                  </a:schemeClr>
                </a:solidFill>
                <a:latin typeface="Arial" charset="0"/>
                <a:ea typeface="MS PGothic" charset="0"/>
                <a:cs typeface="MS PGothic" charset="0"/>
              </a:defRPr>
            </a:lvl1pPr>
          </a:lstStyle>
          <a:p>
            <a:pPr>
              <a:defRPr/>
            </a:pPr>
            <a:fld id="{5508B642-3B75-4068-BAEE-7929830025BF}" type="slidenum">
              <a:rPr lang="fr-FR"/>
              <a:pPr>
                <a:defRPr/>
              </a:pPr>
              <a:t>‹N°›</a:t>
            </a:fld>
            <a:endParaRPr lang="fr-FR" dirty="0"/>
          </a:p>
        </p:txBody>
      </p:sp>
      <p:sp>
        <p:nvSpPr>
          <p:cNvPr id="12" name="Espace réservé du pied de page 4"/>
          <p:cNvSpPr>
            <a:spLocks noGrp="1"/>
          </p:cNvSpPr>
          <p:nvPr>
            <p:ph type="ftr" sz="quarter" idx="24"/>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sp>
        <p:nvSpPr>
          <p:cNvPr id="13" name="Rectangle 12"/>
          <p:cNvSpPr/>
          <p:nvPr userDrawn="1"/>
        </p:nvSpPr>
        <p:spPr>
          <a:xfrm>
            <a:off x="1223716" y="643797"/>
            <a:ext cx="772160" cy="544876"/>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4" name="Image 5" descr="Sans titr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09" y="652827"/>
            <a:ext cx="1185334" cy="5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3361" y="2523906"/>
            <a:ext cx="1332230" cy="1533603"/>
          </a:xfrm>
          <a:prstGeom prst="rect">
            <a:avLst/>
          </a:prstGeom>
        </p:spPr>
      </p:pic>
    </p:spTree>
    <p:extLst>
      <p:ext uri="{BB962C8B-B14F-4D97-AF65-F5344CB8AC3E}">
        <p14:creationId xmlns:p14="http://schemas.microsoft.com/office/powerpoint/2010/main" val="118527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rnière slide">
    <p:spTree>
      <p:nvGrpSpPr>
        <p:cNvPr id="1" name=""/>
        <p:cNvGrpSpPr/>
        <p:nvPr/>
      </p:nvGrpSpPr>
      <p:grpSpPr>
        <a:xfrm>
          <a:off x="0" y="0"/>
          <a:ext cx="0" cy="0"/>
          <a:chOff x="0" y="0"/>
          <a:chExt cx="0" cy="0"/>
        </a:xfrm>
      </p:grpSpPr>
      <p:sp>
        <p:nvSpPr>
          <p:cNvPr id="3" name="Rectangle 2"/>
          <p:cNvSpPr/>
          <p:nvPr/>
        </p:nvSpPr>
        <p:spPr>
          <a:xfrm>
            <a:off x="11930098" y="1"/>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0" name="Rectangle 9"/>
          <p:cNvSpPr/>
          <p:nvPr userDrawn="1"/>
        </p:nvSpPr>
        <p:spPr>
          <a:xfrm>
            <a:off x="2201336" y="4330606"/>
            <a:ext cx="3788551" cy="5420737"/>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1"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1158" y="2145830"/>
            <a:ext cx="3994008" cy="18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2418927"/>
            <a:ext cx="1894276" cy="409410"/>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9" name="Titre 17"/>
          <p:cNvSpPr>
            <a:spLocks noGrp="1"/>
          </p:cNvSpPr>
          <p:nvPr>
            <p:ph type="title" hasCustomPrompt="1"/>
          </p:nvPr>
        </p:nvSpPr>
        <p:spPr>
          <a:xfrm>
            <a:off x="6604811" y="5388857"/>
            <a:ext cx="5735037" cy="1263074"/>
          </a:xfrm>
          <a:prstGeom prst="rect">
            <a:avLst/>
          </a:prstGeom>
        </p:spPr>
        <p:txBody>
          <a:bodyPr vert="horz"/>
          <a:lstStyle>
            <a:lvl1pPr algn="r">
              <a:defRPr sz="3413" b="1">
                <a:solidFill>
                  <a:schemeClr val="tx1">
                    <a:lumMod val="65000"/>
                    <a:lumOff val="35000"/>
                  </a:schemeClr>
                </a:solidFill>
                <a:latin typeface="Arial Narrow"/>
                <a:cs typeface="Arial Narrow"/>
              </a:defRPr>
            </a:lvl1pPr>
          </a:lstStyle>
          <a:p>
            <a:r>
              <a:rPr lang="fr-FR" dirty="0"/>
              <a:t>Merci de votre attention</a:t>
            </a: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5307" y="8624617"/>
            <a:ext cx="596339" cy="891915"/>
          </a:xfrm>
          <a:prstGeom prst="rect">
            <a:avLst/>
          </a:prstGeom>
        </p:spPr>
      </p:pic>
      <p:pic>
        <p:nvPicPr>
          <p:cNvPr id="16" name="Imag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469" y="8494073"/>
            <a:ext cx="960267" cy="1161925"/>
          </a:xfrm>
          <a:prstGeom prst="rect">
            <a:avLst/>
          </a:prstGeom>
        </p:spPr>
      </p:pic>
      <p:sp>
        <p:nvSpPr>
          <p:cNvPr id="14" name="ZoneTexte 15"/>
          <p:cNvSpPr txBox="1">
            <a:spLocks noChangeArrowheads="1"/>
          </p:cNvSpPr>
          <p:nvPr userDrawn="1"/>
        </p:nvSpPr>
        <p:spPr bwMode="auto">
          <a:xfrm>
            <a:off x="2189762" y="8427062"/>
            <a:ext cx="3800125" cy="33304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fr-FR" altLang="fr-FR" sz="1564" b="1" dirty="0">
                <a:solidFill>
                  <a:srgbClr val="E96132"/>
                </a:solidFill>
                <a:latin typeface="Arial" charset="0"/>
                <a:ea typeface="+mn-ea"/>
              </a:rPr>
              <a:t>www.bea.aero      </a:t>
            </a:r>
            <a:r>
              <a:rPr lang="fr-FR" altLang="fr-FR" sz="1564" b="1" baseline="0" dirty="0">
                <a:solidFill>
                  <a:srgbClr val="E96132"/>
                </a:solidFill>
                <a:latin typeface="Arial" charset="0"/>
                <a:ea typeface="+mn-ea"/>
              </a:rPr>
              <a:t>   </a:t>
            </a:r>
            <a:r>
              <a:rPr lang="fr-FR" altLang="fr-FR" sz="1564" b="1" dirty="0">
                <a:solidFill>
                  <a:srgbClr val="E96132"/>
                </a:solidFill>
                <a:latin typeface="Arial" charset="0"/>
                <a:ea typeface="+mn-ea"/>
              </a:rPr>
              <a:t>@</a:t>
            </a:r>
            <a:r>
              <a:rPr lang="fr-FR" altLang="fr-FR" sz="1564" b="1" dirty="0" err="1">
                <a:solidFill>
                  <a:srgbClr val="E96132"/>
                </a:solidFill>
                <a:latin typeface="Arial" charset="0"/>
                <a:ea typeface="+mn-ea"/>
              </a:rPr>
              <a:t>BEA_Aero</a:t>
            </a:r>
            <a:r>
              <a:rPr lang="fr-FR" altLang="fr-FR" sz="1564" b="1" dirty="0">
                <a:solidFill>
                  <a:srgbClr val="E96132"/>
                </a:solidFill>
                <a:latin typeface="Arial" charset="0"/>
                <a:ea typeface="+mn-ea"/>
              </a:rPr>
              <a:t> </a:t>
            </a:r>
          </a:p>
        </p:txBody>
      </p:sp>
      <p:pic>
        <p:nvPicPr>
          <p:cNvPr id="17" name="Image 16"/>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2306" y="8512359"/>
            <a:ext cx="321867" cy="325495"/>
          </a:xfrm>
          <a:prstGeom prst="rect">
            <a:avLst/>
          </a:prstGeom>
        </p:spPr>
      </p:pic>
    </p:spTree>
    <p:extLst>
      <p:ext uri="{BB962C8B-B14F-4D97-AF65-F5344CB8AC3E}">
        <p14:creationId xmlns:p14="http://schemas.microsoft.com/office/powerpoint/2010/main" val="2486440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 avec Grand Titre">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C9073D68-0F20-40F9-949F-DC71F067A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2" y="1"/>
            <a:ext cx="2074597" cy="2484873"/>
          </a:xfrm>
          <a:prstGeom prst="rect">
            <a:avLst/>
          </a:prstGeom>
        </p:spPr>
      </p:pic>
      <p:sp>
        <p:nvSpPr>
          <p:cNvPr id="3" name="Espace réservé du contenu 2">
            <a:extLst>
              <a:ext uri="{FF2B5EF4-FFF2-40B4-BE49-F238E27FC236}">
                <a16:creationId xmlns:a16="http://schemas.microsoft.com/office/drawing/2014/main" id="{A354BFA4-2C0C-4AE2-9F9D-DE815428C675}"/>
              </a:ext>
            </a:extLst>
          </p:cNvPr>
          <p:cNvSpPr>
            <a:spLocks noGrp="1"/>
          </p:cNvSpPr>
          <p:nvPr>
            <p:ph idx="1"/>
          </p:nvPr>
        </p:nvSpPr>
        <p:spPr>
          <a:xfrm>
            <a:off x="894081" y="2596444"/>
            <a:ext cx="11216640" cy="6188570"/>
          </a:xfrm>
        </p:spPr>
        <p:txBody>
          <a:bodyPr/>
          <a:lstStyle>
            <a:lvl1pPr>
              <a:buClr>
                <a:srgbClr val="FF0000"/>
              </a:buClr>
              <a:buSzPct val="120000"/>
              <a:defRPr/>
            </a:lvl1pPr>
            <a:lvl2pPr marL="731558" indent="-243853">
              <a:buClr>
                <a:schemeClr val="tx2">
                  <a:lumMod val="75000"/>
                </a:schemeClr>
              </a:buClr>
              <a:buFont typeface="Wingdings" panose="05000000000000000000" pitchFamily="2" charset="2"/>
              <a:buChar char="§"/>
              <a:defRPr/>
            </a:lvl2pPr>
            <a:lvl3pPr marL="1219261" indent="-243853">
              <a:buClr>
                <a:schemeClr val="accent1">
                  <a:lumMod val="75000"/>
                </a:schemeClr>
              </a:buClr>
              <a:buFont typeface="Courier New" panose="02070309020205020404" pitchFamily="49" charset="0"/>
              <a:buChar char="o"/>
              <a:defRPr/>
            </a:lvl3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Titre 10">
            <a:extLst>
              <a:ext uri="{FF2B5EF4-FFF2-40B4-BE49-F238E27FC236}">
                <a16:creationId xmlns:a16="http://schemas.microsoft.com/office/drawing/2014/main" id="{9405B5DD-7EA0-448B-A3F0-D7C12DFCE5A6}"/>
              </a:ext>
            </a:extLst>
          </p:cNvPr>
          <p:cNvSpPr>
            <a:spLocks noGrp="1"/>
          </p:cNvSpPr>
          <p:nvPr>
            <p:ph type="title"/>
          </p:nvPr>
        </p:nvSpPr>
        <p:spPr>
          <a:xfrm>
            <a:off x="894081" y="519295"/>
            <a:ext cx="11216640" cy="1885245"/>
          </a:xfrm>
        </p:spPr>
        <p:txBody>
          <a:bodyPr/>
          <a:lstStyle>
            <a:lvl1pPr algn="ctr">
              <a:defRPr b="1" cap="small" baseline="0">
                <a:solidFill>
                  <a:schemeClr val="accent1">
                    <a:lumMod val="75000"/>
                  </a:schemeClr>
                </a:solidFill>
                <a:latin typeface="+mn-lt"/>
              </a:defRPr>
            </a:lvl1pPr>
          </a:lstStyle>
          <a:p>
            <a:r>
              <a:rPr lang="fr-FR"/>
              <a:t>Modifiez le style du titre</a:t>
            </a:r>
          </a:p>
        </p:txBody>
      </p:sp>
      <p:sp>
        <p:nvSpPr>
          <p:cNvPr id="17" name="ZoneTexte 16">
            <a:extLst>
              <a:ext uri="{FF2B5EF4-FFF2-40B4-BE49-F238E27FC236}">
                <a16:creationId xmlns:a16="http://schemas.microsoft.com/office/drawing/2014/main" id="{9E5F4993-B7BB-4F53-8931-E041CD15AA98}"/>
              </a:ext>
            </a:extLst>
          </p:cNvPr>
          <p:cNvSpPr txBox="1"/>
          <p:nvPr userDrawn="1"/>
        </p:nvSpPr>
        <p:spPr>
          <a:xfrm>
            <a:off x="10327340" y="9285760"/>
            <a:ext cx="2677465" cy="289310"/>
          </a:xfrm>
          <a:prstGeom prst="rect">
            <a:avLst/>
          </a:prstGeom>
          <a:noFill/>
        </p:spPr>
        <p:txBody>
          <a:bodyPr wrap="square" rtlCol="0">
            <a:spAutoFit/>
          </a:bodyPr>
          <a:lstStyle/>
          <a:p>
            <a:pPr algn="ctr"/>
            <a:fld id="{BD7B185D-151A-4016-8070-7600AD104CC6}" type="slidenum">
              <a:rPr lang="fr-FR" sz="1280" smtClean="0"/>
              <a:pPr algn="ctr"/>
              <a:t>‹N°›</a:t>
            </a:fld>
            <a:endParaRPr lang="fr-FR" sz="1280"/>
          </a:p>
        </p:txBody>
      </p:sp>
    </p:spTree>
    <p:extLst>
      <p:ext uri="{BB962C8B-B14F-4D97-AF65-F5344CB8AC3E}">
        <p14:creationId xmlns:p14="http://schemas.microsoft.com/office/powerpoint/2010/main" val="15335802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1E1B1-53AB-8649-A026-021C5D08E768}" type="datetimeFigureOut">
              <a:rPr lang="fr-FR" smtClean="0"/>
              <a:t>24/02/2023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264174" y="9296400"/>
            <a:ext cx="469680" cy="348813"/>
          </a:xfrm>
        </p:spPr>
        <p:txBody>
          <a:bodyPr/>
          <a:lstStyle/>
          <a:p>
            <a:fld id="{5D338168-0EE1-254B-9689-BF719600F4E3}" type="slidenum">
              <a:rPr lang="fr-FR" smtClean="0"/>
              <a:t>‹N°›</a:t>
            </a:fld>
            <a:endParaRPr lang="fr-FR"/>
          </a:p>
        </p:txBody>
      </p:sp>
    </p:spTree>
    <p:extLst>
      <p:ext uri="{BB962C8B-B14F-4D97-AF65-F5344CB8AC3E}">
        <p14:creationId xmlns:p14="http://schemas.microsoft.com/office/powerpoint/2010/main" val="1913240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106F55-51A7-4D1E-B633-DCC80F5DC9A2}" type="datetimeFigureOut">
              <a:rPr lang="fr-FR" smtClean="0"/>
              <a:pPr/>
              <a:t>24/02/2023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268983" y="9296400"/>
            <a:ext cx="460062" cy="348813"/>
          </a:xfrm>
        </p:spPr>
        <p:txBody>
          <a:bodyPr/>
          <a:lstStyle/>
          <a:p>
            <a:fld id="{295F2F54-0330-43E4-91EF-AD6330E6DE20}" type="slidenum">
              <a:rPr lang="fr-FR" smtClean="0"/>
              <a:pPr/>
              <a:t>‹N°›</a:t>
            </a:fld>
            <a:endParaRPr lang="fr-FR"/>
          </a:p>
        </p:txBody>
      </p:sp>
    </p:spTree>
    <p:extLst>
      <p:ext uri="{BB962C8B-B14F-4D97-AF65-F5344CB8AC3E}">
        <p14:creationId xmlns:p14="http://schemas.microsoft.com/office/powerpoint/2010/main" val="425054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pic>
        <p:nvPicPr>
          <p:cNvPr id="4" name="Image 5" descr="Image 5"/>
          <p:cNvPicPr>
            <a:picLocks noChangeAspect="1"/>
          </p:cNvPicPr>
          <p:nvPr userDrawn="1"/>
        </p:nvPicPr>
        <p:blipFill>
          <a:blip r:embed="rId2"/>
          <a:stretch>
            <a:fillRect/>
          </a:stretch>
        </p:blipFill>
        <p:spPr>
          <a:xfrm>
            <a:off x="388944" y="135595"/>
            <a:ext cx="1492039" cy="150081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-Gilles Allain</a:t>
            </a:r>
          </a:p>
        </p:txBody>
      </p:sp>
      <p:sp>
        <p:nvSpPr>
          <p:cNvPr id="94" name="« Saisissez une citation ici. »"/>
          <p:cNvSpPr txBox="1">
            <a:spLocks noGrp="1"/>
          </p:cNvSpPr>
          <p:nvPr>
            <p:ph type="body" sz="quarter" idx="14"/>
          </p:nvPr>
        </p:nvSpPr>
        <p:spPr>
          <a:xfrm>
            <a:off x="1270000" y="4267111"/>
            <a:ext cx="10464800" cy="60977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1205632"/>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952500" y="3436640"/>
            <a:ext cx="11099800" cy="544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rPr/>
              <a:t>‹N°›</a:t>
            </a:fld>
            <a:endParaRPr/>
          </a:p>
        </p:txBody>
      </p:sp>
      <p:pic>
        <p:nvPicPr>
          <p:cNvPr id="2050"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440112" y="268288"/>
            <a:ext cx="61245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descr="Image 5"/>
          <p:cNvPicPr>
            <a:picLocks noChangeAspect="1"/>
          </p:cNvPicPr>
          <p:nvPr userDrawn="1"/>
        </p:nvPicPr>
        <p:blipFill>
          <a:blip r:embed="rId20"/>
          <a:stretch>
            <a:fillRect/>
          </a:stretch>
        </p:blipFill>
        <p:spPr>
          <a:xfrm>
            <a:off x="388944" y="135595"/>
            <a:ext cx="1492039" cy="1500810"/>
          </a:xfrm>
          <a:prstGeom prst="rect">
            <a:avLst/>
          </a:prstGeom>
          <a:ln w="12700">
            <a:miter lim="400000"/>
          </a:ln>
        </p:spPr>
      </p:pic>
      <p:sp>
        <p:nvSpPr>
          <p:cNvPr id="5" name="MSIPCMContentMarking" descr="{&quot;HashCode&quot;:-2114643230,&quot;Placement&quot;:&quot;Footer&quot;,&quot;Top&quot;:748.8117,&quot;Left&quot;:0.0,&quot;SlideWidth&quot;:1024,&quot;SlideHeight&quot;:768}"/>
          <p:cNvSpPr txBox="1"/>
          <p:nvPr userDrawn="1"/>
        </p:nvSpPr>
        <p:spPr>
          <a:xfrm>
            <a:off x="0" y="9509909"/>
            <a:ext cx="1304575" cy="2436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1">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fr-FR" sz="900" b="1" i="0" u="none" strike="noStrike" cap="none" spc="0" normalizeH="0" baseline="0">
                <a:ln>
                  <a:noFill/>
                </a:ln>
                <a:solidFill>
                  <a:srgbClr val="CF022B"/>
                </a:solidFill>
                <a:effectLst/>
                <a:uFillTx/>
                <a:latin typeface="Tahoma" panose="020B0604030504040204" pitchFamily="34" charset="0"/>
                <a:ea typeface="Helvetica Neue"/>
                <a:cs typeface="Helvetica Neue"/>
                <a:sym typeface="Helvetica Neue"/>
              </a:rPr>
              <a:t>C2 – Usage restreint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ransition spd="med"/>
  <p:hf sldNum="0" hd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curitedesvols.aero/productions/culture-aero/utilisation-defaillante-de-la-radio-et-quasi-collision" TargetMode="External"/><Relationship Id="rId2" Type="http://schemas.openxmlformats.org/officeDocument/2006/relationships/hyperlink" Target="https://www.ecologie.gouv.fr/sites/default/files/CRESNA.pdf"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ffplum.fr/securite/rex/liste-des-rex" TargetMode="Externa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Downloads/BR_2019_ULM_001.pd.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Downloads/BR_2019_ULM_001.pd.pdf"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Downloads/BR_2019_ULM_001.pd.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hyperlink" Target="https://www.youtube.com/watch?v=zYabRkWjZk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eraitec.pab@gmail.com" TargetMode="External"/><Relationship Id="rId2" Type="http://schemas.openxmlformats.org/officeDocument/2006/relationships/hyperlink" Target="mailto:dupont.thierry.eric@gmail.com" TargetMode="Externa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assemblement des C.S.V FFPLUM"/>
          <p:cNvSpPr txBox="1">
            <a:spLocks noGrp="1"/>
          </p:cNvSpPr>
          <p:nvPr>
            <p:ph type="ctrTitle"/>
          </p:nvPr>
        </p:nvSpPr>
        <p:spPr>
          <a:xfrm>
            <a:off x="728694" y="2912873"/>
            <a:ext cx="11547412" cy="3353181"/>
          </a:xfrm>
          <a:prstGeom prst="rect">
            <a:avLst/>
          </a:prstGeom>
        </p:spPr>
        <p:txBody>
          <a:bodyPr>
            <a:normAutofit fontScale="90000"/>
          </a:bodyPr>
          <a:lstStyle>
            <a:lvl1pPr defTabSz="519937">
              <a:defRPr sz="7119" b="1">
                <a:solidFill>
                  <a:schemeClr val="accent1">
                    <a:hueOff val="114395"/>
                    <a:lumOff val="-24975"/>
                  </a:schemeClr>
                </a:solidFill>
                <a:latin typeface="Helvetica Neue"/>
                <a:ea typeface="Helvetica Neue"/>
                <a:cs typeface="Helvetica Neue"/>
                <a:sym typeface="Helvetica Neue"/>
              </a:defRPr>
            </a:lvl1pPr>
          </a:lstStyle>
          <a:p>
            <a:r>
              <a:rPr lang="fr-FR" dirty="0"/>
              <a:t>FORUM SV</a:t>
            </a:r>
            <a:br>
              <a:rPr lang="fr-FR" dirty="0"/>
            </a:br>
            <a:r>
              <a:rPr lang="fr-FR" dirty="0"/>
              <a:t>Comité Régional ULM Nouvelle Aquitaine</a:t>
            </a:r>
            <a:endParaRPr dirty="0"/>
          </a:p>
        </p:txBody>
      </p:sp>
      <p:sp>
        <p:nvSpPr>
          <p:cNvPr id="120" name="ISSY LES MOULINEAUX-24 mars 2019"/>
          <p:cNvSpPr txBox="1">
            <a:spLocks noGrp="1"/>
          </p:cNvSpPr>
          <p:nvPr>
            <p:ph type="subTitle" sz="quarter" idx="1"/>
          </p:nvPr>
        </p:nvSpPr>
        <p:spPr>
          <a:xfrm>
            <a:off x="1270000" y="7036124"/>
            <a:ext cx="10464800" cy="1130301"/>
          </a:xfrm>
          <a:prstGeom prst="rect">
            <a:avLst/>
          </a:prstGeom>
        </p:spPr>
        <p:txBody>
          <a:bodyPr/>
          <a:lstStyle>
            <a:lvl1pPr defTabSz="537463">
              <a:defRPr sz="3404">
                <a:solidFill>
                  <a:srgbClr val="AC34EB"/>
                </a:solidFill>
              </a:defRPr>
            </a:lvl1pPr>
          </a:lstStyle>
          <a:p>
            <a:r>
              <a:rPr lang="fr-FR" dirty="0"/>
              <a:t>Millésime</a:t>
            </a:r>
            <a:r>
              <a:rPr dirty="0"/>
              <a:t> 20</a:t>
            </a:r>
            <a:r>
              <a:rPr lang="fr-FR" dirty="0"/>
              <a:t>23</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577575"/>
            <a:ext cx="11216640" cy="6188570"/>
          </a:xfrm>
        </p:spPr>
        <p:txBody>
          <a:bodyPr>
            <a:normAutofit/>
          </a:bodyPr>
          <a:lstStyle/>
          <a:p>
            <a:r>
              <a:rPr lang="fr-FR" sz="3413" b="1" dirty="0">
                <a:solidFill>
                  <a:srgbClr val="002060"/>
                </a:solidFill>
              </a:rPr>
              <a:t>Manœuvres non nécessaires au vol</a:t>
            </a:r>
          </a:p>
          <a:p>
            <a:r>
              <a:rPr lang="fr-FR" sz="3413" b="1" dirty="0">
                <a:solidFill>
                  <a:srgbClr val="002060"/>
                </a:solidFill>
              </a:rPr>
              <a:t>Perte de contrôle en vol</a:t>
            </a:r>
          </a:p>
          <a:p>
            <a:r>
              <a:rPr lang="fr-FR" sz="3413" b="1" dirty="0">
                <a:solidFill>
                  <a:srgbClr val="002060"/>
                </a:solidFill>
              </a:rPr>
              <a:t>Panne moteur au décollage </a:t>
            </a:r>
          </a:p>
          <a:p>
            <a:r>
              <a:rPr lang="fr-FR" sz="3413" b="1" dirty="0">
                <a:solidFill>
                  <a:srgbClr val="002060"/>
                </a:solidFill>
              </a:rPr>
              <a:t>Non prise en compte de la MTO</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2588720"/>
            <a:ext cx="11216640" cy="1413934"/>
          </a:xfrm>
        </p:spPr>
        <p:txBody>
          <a:bodyPr>
            <a:noAutofit/>
          </a:bodyPr>
          <a:lstStyle/>
          <a:p>
            <a:r>
              <a:rPr lang="fr-FR" sz="6000" dirty="0"/>
              <a:t>Causes principales tous accidents confondus</a:t>
            </a:r>
          </a:p>
        </p:txBody>
      </p:sp>
    </p:spTree>
    <p:extLst>
      <p:ext uri="{BB962C8B-B14F-4D97-AF65-F5344CB8AC3E}">
        <p14:creationId xmlns:p14="http://schemas.microsoft.com/office/powerpoint/2010/main" val="40317026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060376"/>
            <a:ext cx="12225446" cy="2304256"/>
          </a:xfrm>
          <a:prstGeom prst="rect">
            <a:avLst/>
          </a:prstGeom>
        </p:spPr>
        <p:txBody>
          <a:bodyPr>
            <a:normAutofit/>
          </a:bodyPr>
          <a:lstStyle/>
          <a:p>
            <a:pPr>
              <a:defRPr>
                <a:solidFill>
                  <a:schemeClr val="accent1">
                    <a:hueOff val="114395"/>
                    <a:lumOff val="-24975"/>
                  </a:schemeClr>
                </a:solidFill>
              </a:defRPr>
            </a:pPr>
            <a:r>
              <a:rPr lang="fr-FR" sz="4000" b="1"/>
              <a:t>Pertes de contrôles</a:t>
            </a:r>
            <a:endParaRPr sz="4000" b="1"/>
          </a:p>
        </p:txBody>
      </p:sp>
      <p:sp>
        <p:nvSpPr>
          <p:cNvPr id="4" name="Rectangle 3"/>
          <p:cNvSpPr/>
          <p:nvPr/>
        </p:nvSpPr>
        <p:spPr>
          <a:xfrm>
            <a:off x="813768" y="2788568"/>
            <a:ext cx="11377264" cy="1200329"/>
          </a:xfrm>
          <a:prstGeom prst="rect">
            <a:avLst/>
          </a:prstGeom>
        </p:spPr>
        <p:txBody>
          <a:bodyPr wrap="square">
            <a:spAutoFit/>
          </a:bodyPr>
          <a:lstStyle/>
          <a:p>
            <a:pPr algn="l" defTabSz="508254">
              <a:defRPr sz="3218">
                <a:solidFill>
                  <a:schemeClr val="accent1">
                    <a:hueOff val="114395"/>
                    <a:lumOff val="-24975"/>
                  </a:schemeClr>
                </a:solidFill>
              </a:defRPr>
            </a:pPr>
            <a:r>
              <a:rPr lang="fr-FR" sz="3600" b="0"/>
              <a:t>- Les pertes de contrôle arrivent principalement lors des phases de </a:t>
            </a:r>
            <a:r>
              <a:rPr lang="fr-FR" sz="3600"/>
              <a:t>décollage ou atterrissage :</a:t>
            </a:r>
          </a:p>
        </p:txBody>
      </p:sp>
      <p:sp>
        <p:nvSpPr>
          <p:cNvPr id="5" name="Rectangle 4"/>
          <p:cNvSpPr/>
          <p:nvPr/>
        </p:nvSpPr>
        <p:spPr>
          <a:xfrm>
            <a:off x="1533848" y="3940696"/>
            <a:ext cx="11377264" cy="1082732"/>
          </a:xfrm>
          <a:prstGeom prst="rect">
            <a:avLst/>
          </a:prstGeom>
        </p:spPr>
        <p:txBody>
          <a:bodyPr wrap="square">
            <a:spAutoFit/>
          </a:bodyPr>
          <a:lstStyle/>
          <a:p>
            <a:pPr marL="457200" indent="-457200" algn="l" defTabSz="508254">
              <a:buFont typeface="Wingdings" panose="05000000000000000000" pitchFamily="2" charset="2"/>
              <a:buChar char="§"/>
              <a:defRPr sz="3218">
                <a:solidFill>
                  <a:schemeClr val="accent1">
                    <a:hueOff val="114395"/>
                    <a:lumOff val="-24975"/>
                  </a:schemeClr>
                </a:solidFill>
              </a:defRPr>
            </a:pPr>
            <a:r>
              <a:rPr lang="fr-FR"/>
              <a:t>En cas de panne moteur au décollage : </a:t>
            </a:r>
          </a:p>
          <a:p>
            <a:pPr defTabSz="508254">
              <a:defRPr sz="3218">
                <a:solidFill>
                  <a:schemeClr val="accent1">
                    <a:hueOff val="114395"/>
                    <a:lumOff val="-24975"/>
                  </a:schemeClr>
                </a:solidFill>
              </a:defRPr>
            </a:pPr>
            <a:r>
              <a:rPr lang="fr-FR">
                <a:solidFill>
                  <a:srgbClr val="FF0000"/>
                </a:solidFill>
              </a:rPr>
              <a:t>PAS de CONTRE QFU !</a:t>
            </a:r>
          </a:p>
        </p:txBody>
      </p:sp>
      <p:sp>
        <p:nvSpPr>
          <p:cNvPr id="6" name="Rectangle 5"/>
          <p:cNvSpPr/>
          <p:nvPr/>
        </p:nvSpPr>
        <p:spPr>
          <a:xfrm>
            <a:off x="1533848" y="4948808"/>
            <a:ext cx="11377264" cy="1082732"/>
          </a:xfrm>
          <a:prstGeom prst="rect">
            <a:avLst/>
          </a:prstGeom>
        </p:spPr>
        <p:txBody>
          <a:bodyPr wrap="square">
            <a:spAutoFit/>
          </a:bodyPr>
          <a:lstStyle/>
          <a:p>
            <a:pPr marL="457200" indent="-457200" algn="l" defTabSz="508254">
              <a:buFont typeface="Wingdings" panose="05000000000000000000" pitchFamily="2" charset="2"/>
              <a:buChar char="§"/>
              <a:defRPr sz="3218">
                <a:solidFill>
                  <a:schemeClr val="accent1">
                    <a:hueOff val="114395"/>
                    <a:lumOff val="-24975"/>
                  </a:schemeClr>
                </a:solidFill>
              </a:defRPr>
            </a:pPr>
            <a:r>
              <a:rPr lang="fr-FR"/>
              <a:t>90% des décrochages à faible hauteur finissent en accident mortel. </a:t>
            </a:r>
          </a:p>
        </p:txBody>
      </p:sp>
      <p:sp>
        <p:nvSpPr>
          <p:cNvPr id="7" name="Rectangle 6"/>
          <p:cNvSpPr/>
          <p:nvPr/>
        </p:nvSpPr>
        <p:spPr>
          <a:xfrm>
            <a:off x="741760" y="5956920"/>
            <a:ext cx="11377264" cy="3676327"/>
          </a:xfrm>
          <a:prstGeom prst="rect">
            <a:avLst/>
          </a:prstGeom>
        </p:spPr>
        <p:txBody>
          <a:bodyPr wrap="square">
            <a:spAutoFit/>
          </a:bodyPr>
          <a:lstStyle/>
          <a:p>
            <a:pPr marL="571500" indent="-571500" algn="l" defTabSz="508254">
              <a:buFontTx/>
              <a:buChar char="-"/>
              <a:defRPr sz="3218">
                <a:solidFill>
                  <a:schemeClr val="accent1">
                    <a:hueOff val="114395"/>
                    <a:lumOff val="-24975"/>
                  </a:schemeClr>
                </a:solidFill>
              </a:defRPr>
            </a:pPr>
            <a:r>
              <a:rPr lang="fr-FR" sz="3200" dirty="0">
                <a:solidFill>
                  <a:schemeClr val="accent1">
                    <a:hueOff val="114395"/>
                    <a:lumOff val="-24975"/>
                  </a:schemeClr>
                </a:solidFill>
              </a:rPr>
              <a:t>Les </a:t>
            </a:r>
            <a:r>
              <a:rPr lang="fr-FR" sz="3200" dirty="0" err="1">
                <a:solidFill>
                  <a:schemeClr val="accent1">
                    <a:hueOff val="114395"/>
                    <a:lumOff val="-24975"/>
                  </a:schemeClr>
                </a:solidFill>
              </a:rPr>
              <a:t>vachages</a:t>
            </a:r>
            <a:r>
              <a:rPr lang="fr-FR" sz="3200" dirty="0">
                <a:solidFill>
                  <a:schemeClr val="accent1">
                    <a:hueOff val="114395"/>
                    <a:lumOff val="-24975"/>
                  </a:schemeClr>
                </a:solidFill>
              </a:rPr>
              <a:t> et l’utilisation du parachute c’est 100% de réussite </a:t>
            </a:r>
            <a:r>
              <a:rPr lang="fr-FR" sz="3200" b="0" dirty="0">
                <a:solidFill>
                  <a:schemeClr val="accent1">
                    <a:hueOff val="114395"/>
                    <a:lumOff val="-24975"/>
                  </a:schemeClr>
                </a:solidFill>
              </a:rPr>
              <a:t>(aucun accident mortel)</a:t>
            </a:r>
            <a:r>
              <a:rPr lang="fr-FR" sz="3200" dirty="0"/>
              <a:t>. </a:t>
            </a:r>
          </a:p>
          <a:p>
            <a:pPr marL="457200" indent="-457200" algn="l" defTabSz="508254">
              <a:buFontTx/>
              <a:buChar char="-"/>
              <a:defRPr sz="3218">
                <a:solidFill>
                  <a:schemeClr val="accent1">
                    <a:hueOff val="114395"/>
                    <a:lumOff val="-24975"/>
                  </a:schemeClr>
                </a:solidFill>
              </a:defRPr>
            </a:pPr>
            <a:r>
              <a:rPr lang="fr-FR" sz="3200" b="0" dirty="0"/>
              <a:t>Dans une enquête 2019, le BEA a recommandé que la DGAC impose l’installation d’un parachute de secours, lorsque cela est techniquement réalisable, sur tous les ULM qui sont exploités pour des vols impliquant un passager payant. </a:t>
            </a:r>
            <a:endParaRPr lang="fr-FR" sz="3200" dirty="0"/>
          </a:p>
        </p:txBody>
      </p:sp>
    </p:spTree>
    <p:extLst>
      <p:ext uri="{BB962C8B-B14F-4D97-AF65-F5344CB8AC3E}">
        <p14:creationId xmlns:p14="http://schemas.microsoft.com/office/powerpoint/2010/main" val="3468355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636441"/>
            <a:ext cx="12225446" cy="2304256"/>
          </a:xfrm>
          <a:prstGeom prst="rect">
            <a:avLst/>
          </a:prstGeom>
        </p:spPr>
        <p:txBody>
          <a:bodyPr>
            <a:normAutofit/>
          </a:bodyPr>
          <a:lstStyle/>
          <a:p>
            <a:pPr>
              <a:defRPr>
                <a:solidFill>
                  <a:schemeClr val="accent1">
                    <a:hueOff val="114395"/>
                    <a:lumOff val="-24975"/>
                  </a:schemeClr>
                </a:solidFill>
              </a:defRPr>
            </a:pPr>
            <a:r>
              <a:rPr lang="fr-FR" sz="4000" b="1"/>
              <a:t>Manque de rigueur </a:t>
            </a:r>
            <a:r>
              <a:rPr lang="fr-FR" sz="4000"/>
              <a:t>dans la préparation du vol : la panne d’essence !</a:t>
            </a:r>
            <a:endParaRPr sz="40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360" y="3521770"/>
            <a:ext cx="8951560" cy="531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8225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panne d’essence </a:t>
            </a:r>
            <a:endParaRPr sz="40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23" y="2638424"/>
            <a:ext cx="9974929" cy="677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9536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2" name="Image 1"/>
          <p:cNvPicPr>
            <a:picLocks noChangeAspect="1"/>
          </p:cNvPicPr>
          <p:nvPr/>
        </p:nvPicPr>
        <p:blipFill>
          <a:blip r:embed="rId2"/>
          <a:stretch>
            <a:fillRect/>
          </a:stretch>
        </p:blipFill>
        <p:spPr>
          <a:xfrm>
            <a:off x="1587074" y="2572544"/>
            <a:ext cx="10134600" cy="6581775"/>
          </a:xfrm>
          <a:prstGeom prst="rect">
            <a:avLst/>
          </a:prstGeom>
        </p:spPr>
      </p:pic>
      <p:sp>
        <p:nvSpPr>
          <p:cNvPr id="3" name="Rectangle 2"/>
          <p:cNvSpPr/>
          <p:nvPr/>
        </p:nvSpPr>
        <p:spPr>
          <a:xfrm>
            <a:off x="2799590" y="2572544"/>
            <a:ext cx="7709567" cy="1569660"/>
          </a:xfrm>
          <a:prstGeom prst="rect">
            <a:avLst/>
          </a:prstGeom>
        </p:spPr>
        <p:txBody>
          <a:bodyPr wrap="square">
            <a:spAutoFit/>
          </a:bodyPr>
          <a:lstStyle/>
          <a:p>
            <a:r>
              <a:rPr lang="fr-FR" dirty="0"/>
              <a:t>De nombreux accidents aériens se sont produits à proximité des orages. Il est souvent dit que la turbulence peut être extrême à l'intérieur d'un cumulonimbus et peut déchiqueter un aéronef.</a:t>
            </a:r>
          </a:p>
        </p:txBody>
      </p:sp>
    </p:spTree>
    <p:extLst>
      <p:ext uri="{BB962C8B-B14F-4D97-AF65-F5344CB8AC3E}">
        <p14:creationId xmlns:p14="http://schemas.microsoft.com/office/powerpoint/2010/main" val="42261560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4" name="Image 3"/>
          <p:cNvPicPr>
            <a:picLocks noChangeAspect="1"/>
          </p:cNvPicPr>
          <p:nvPr/>
        </p:nvPicPr>
        <p:blipFill>
          <a:blip r:embed="rId2"/>
          <a:stretch>
            <a:fillRect/>
          </a:stretch>
        </p:blipFill>
        <p:spPr>
          <a:xfrm>
            <a:off x="1101800" y="2860576"/>
            <a:ext cx="11518953" cy="6607214"/>
          </a:xfrm>
          <a:prstGeom prst="rect">
            <a:avLst/>
          </a:prstGeom>
        </p:spPr>
      </p:pic>
      <p:sp>
        <p:nvSpPr>
          <p:cNvPr id="5" name="Rectangle 4"/>
          <p:cNvSpPr/>
          <p:nvPr/>
        </p:nvSpPr>
        <p:spPr>
          <a:xfrm>
            <a:off x="1101800" y="2860575"/>
            <a:ext cx="10225136" cy="4893647"/>
          </a:xfrm>
          <a:prstGeom prst="rect">
            <a:avLst/>
          </a:prstGeom>
        </p:spPr>
        <p:txBody>
          <a:bodyPr wrap="square">
            <a:spAutoFit/>
          </a:bodyPr>
          <a:lstStyle/>
          <a:p>
            <a:r>
              <a:rPr lang="fr-FR" dirty="0"/>
              <a:t>En général, les accidents liés aux orages n'impliquent pas une rupture de l'aéronef mais sont la conséquence d'effets secondaires de ceux-ci avec un aéronef cabossé par la grêle ou dont la voilure a été éventrée par une pluie diluvienne. </a:t>
            </a:r>
          </a:p>
          <a:p>
            <a:endParaRPr lang="fr-FR" dirty="0"/>
          </a:p>
          <a:p>
            <a:endParaRPr lang="fr-FR" dirty="0"/>
          </a:p>
          <a:p>
            <a:endParaRPr lang="fr-FR" dirty="0"/>
          </a:p>
          <a:p>
            <a:endParaRPr lang="fr-FR" dirty="0"/>
          </a:p>
          <a:p>
            <a:endParaRPr lang="fr-FR" dirty="0"/>
          </a:p>
          <a:p>
            <a:r>
              <a:rPr lang="fr-FR" dirty="0"/>
              <a:t>La prévision de la sévérité d'un orage n'est pas une science exacte et il existe de nombreux cas où des pilotes se sont fait piéger en sous-estimant la violence de l'orage, qui s'est parfois brutalement renforcé.</a:t>
            </a:r>
          </a:p>
        </p:txBody>
      </p:sp>
      <p:sp>
        <p:nvSpPr>
          <p:cNvPr id="6" name="Rectangle 5"/>
          <p:cNvSpPr/>
          <p:nvPr/>
        </p:nvSpPr>
        <p:spPr>
          <a:xfrm>
            <a:off x="3251200" y="4461302"/>
            <a:ext cx="65024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r>
              <a:rPr lang="fr-FR" dirty="0"/>
              <a:t>Ne pas s'approcher à moins de 30 km d'un orage sévère !</a:t>
            </a:r>
          </a:p>
        </p:txBody>
      </p:sp>
    </p:spTree>
    <p:extLst>
      <p:ext uri="{BB962C8B-B14F-4D97-AF65-F5344CB8AC3E}">
        <p14:creationId xmlns:p14="http://schemas.microsoft.com/office/powerpoint/2010/main" val="1806942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396" y="2428528"/>
            <a:ext cx="10871956" cy="69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4194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832" y="2380999"/>
            <a:ext cx="9649072" cy="737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56020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661" y="2716560"/>
            <a:ext cx="9151937"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8374608" y="3416702"/>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9495296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08" y="3580656"/>
            <a:ext cx="7344816" cy="66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488" y="5092824"/>
            <a:ext cx="5447928" cy="2987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374608" y="3416702"/>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6763696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rganisation de la journée et Ordre du jour"/>
          <p:cNvSpPr txBox="1">
            <a:spLocks noGrp="1"/>
          </p:cNvSpPr>
          <p:nvPr>
            <p:ph type="body" sz="quarter" idx="4294967295"/>
          </p:nvPr>
        </p:nvSpPr>
        <p:spPr>
          <a:xfrm>
            <a:off x="1245816" y="2381886"/>
            <a:ext cx="10464801" cy="1486802"/>
          </a:xfrm>
          <a:prstGeom prst="rect">
            <a:avLst/>
          </a:prstGeom>
        </p:spPr>
        <p:txBody>
          <a:bodyPr anchor="t">
            <a:normAutofit/>
          </a:bodyPr>
          <a:lstStyle/>
          <a:p>
            <a:pPr marL="0" indent="0" algn="ctr">
              <a:spcBef>
                <a:spcPts val="0"/>
              </a:spcBef>
              <a:buSzTx/>
              <a:buNone/>
              <a:defRPr sz="4000">
                <a:solidFill>
                  <a:schemeClr val="accent1">
                    <a:hueOff val="114395"/>
                    <a:lumOff val="-24975"/>
                  </a:schemeClr>
                </a:solidFill>
              </a:defRPr>
            </a:pPr>
            <a:r>
              <a:rPr b="1" dirty="0"/>
              <a:t>Ordre du jour</a:t>
            </a:r>
            <a:r>
              <a:rPr dirty="0"/>
              <a:t> </a:t>
            </a:r>
          </a:p>
        </p:txBody>
      </p:sp>
      <p:pic>
        <p:nvPicPr>
          <p:cNvPr id="124" name="Image 5" descr="Image 5"/>
          <p:cNvPicPr>
            <a:picLocks noChangeAspect="1"/>
          </p:cNvPicPr>
          <p:nvPr/>
        </p:nvPicPr>
        <p:blipFill>
          <a:blip r:embed="rId2"/>
          <a:stretch>
            <a:fillRect/>
          </a:stretch>
        </p:blipFill>
        <p:spPr>
          <a:xfrm>
            <a:off x="388944" y="135595"/>
            <a:ext cx="1492039" cy="1500810"/>
          </a:xfrm>
          <a:prstGeom prst="rect">
            <a:avLst/>
          </a:prstGeom>
          <a:ln w="12700">
            <a:miter lim="400000"/>
          </a:ln>
        </p:spPr>
      </p:pic>
      <p:sp>
        <p:nvSpPr>
          <p:cNvPr id="125" name="09h00 Accueil des participants, Collation café/viennoiseries.…"/>
          <p:cNvSpPr txBox="1"/>
          <p:nvPr/>
        </p:nvSpPr>
        <p:spPr>
          <a:xfrm>
            <a:off x="1134962" y="4114804"/>
            <a:ext cx="10119966" cy="4703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defRPr sz="1900">
                <a:solidFill>
                  <a:schemeClr val="accent1">
                    <a:hueOff val="114395"/>
                    <a:lumOff val="-24975"/>
                  </a:schemeClr>
                </a:solidFill>
                <a:latin typeface="Arial"/>
                <a:ea typeface="Arial"/>
                <a:cs typeface="Arial"/>
                <a:sym typeface="Arial"/>
              </a:defRPr>
            </a:pPr>
            <a:endParaRPr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Un forum SV ? Pour quoi faire ?</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L’activité ULM en quelques chiffres</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Accidentologie 2022</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Le REV</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Evocation des REX</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Les performances de votre machine</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3200"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2800"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280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968" y="2428528"/>
            <a:ext cx="8706766" cy="732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8662640" y="2428528"/>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24536614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40" y="6146007"/>
            <a:ext cx="8733364" cy="360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721" y="2562274"/>
            <a:ext cx="7264951" cy="375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8790741" y="3530510"/>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maritimes</a:t>
            </a:r>
          </a:p>
        </p:txBody>
      </p:sp>
    </p:spTree>
    <p:extLst>
      <p:ext uri="{BB962C8B-B14F-4D97-AF65-F5344CB8AC3E}">
        <p14:creationId xmlns:p14="http://schemas.microsoft.com/office/powerpoint/2010/main" val="3749870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4A13A4D-4818-9D3D-1F27-594B1F85C835}"/>
              </a:ext>
            </a:extLst>
          </p:cNvPr>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pic>
        <p:nvPicPr>
          <p:cNvPr id="2" name="Image 1" descr="Capture d’écran 2021-07-09 à 22.13.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8945">
            <a:off x="369224" y="2178985"/>
            <a:ext cx="4361584" cy="2457873"/>
          </a:xfrm>
          <a:prstGeom prst="rect">
            <a:avLst/>
          </a:prstGeom>
          <a:effectLst>
            <a:softEdge rad="63500"/>
          </a:effectLst>
        </p:spPr>
      </p:pic>
      <p:pic>
        <p:nvPicPr>
          <p:cNvPr id="4" name="Image 3">
            <a:extLst>
              <a:ext uri="{FF2B5EF4-FFF2-40B4-BE49-F238E27FC236}">
                <a16:creationId xmlns:a16="http://schemas.microsoft.com/office/drawing/2014/main" id="{52F30162-E81E-72A1-C0D9-5952A9171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7738">
            <a:off x="6329557" y="1963076"/>
            <a:ext cx="5801610" cy="2889691"/>
          </a:xfrm>
          <a:prstGeom prst="rect">
            <a:avLst/>
          </a:prstGeom>
          <a:effectLst>
            <a:softEdge rad="63500"/>
          </a:effectLst>
        </p:spPr>
      </p:pic>
      <p:pic>
        <p:nvPicPr>
          <p:cNvPr id="7" name="Image 6">
            <a:extLst>
              <a:ext uri="{FF2B5EF4-FFF2-40B4-BE49-F238E27FC236}">
                <a16:creationId xmlns:a16="http://schemas.microsoft.com/office/drawing/2014/main" id="{139CF187-D8E9-1060-1F4E-E837FC126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573">
            <a:off x="686047" y="5868721"/>
            <a:ext cx="4259086" cy="3196134"/>
          </a:xfrm>
          <a:prstGeom prst="rect">
            <a:avLst/>
          </a:prstGeom>
          <a:effectLst>
            <a:softEdge rad="63500"/>
          </a:effectLst>
        </p:spPr>
      </p:pic>
      <p:pic>
        <p:nvPicPr>
          <p:cNvPr id="9" name="Image 8">
            <a:extLst>
              <a:ext uri="{FF2B5EF4-FFF2-40B4-BE49-F238E27FC236}">
                <a16:creationId xmlns:a16="http://schemas.microsoft.com/office/drawing/2014/main" id="{1A048315-C8FA-BE09-0462-91C424B11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2552">
            <a:off x="6502400" y="6070252"/>
            <a:ext cx="5427803" cy="2793071"/>
          </a:xfrm>
          <a:prstGeom prst="rect">
            <a:avLst/>
          </a:prstGeom>
          <a:effectLst>
            <a:softEdge rad="63500"/>
          </a:effectLst>
        </p:spPr>
      </p:pic>
      <p:sp>
        <p:nvSpPr>
          <p:cNvPr id="13" name="ZoneTexte 12">
            <a:extLst>
              <a:ext uri="{FF2B5EF4-FFF2-40B4-BE49-F238E27FC236}">
                <a16:creationId xmlns:a16="http://schemas.microsoft.com/office/drawing/2014/main" id="{A0D341BB-24CC-5FAA-9614-B4AEA82744DE}"/>
              </a:ext>
            </a:extLst>
          </p:cNvPr>
          <p:cNvSpPr txBox="1"/>
          <p:nvPr/>
        </p:nvSpPr>
        <p:spPr>
          <a:xfrm>
            <a:off x="2550015" y="405494"/>
            <a:ext cx="7541005" cy="1492973"/>
          </a:xfrm>
          <a:prstGeom prst="rect">
            <a:avLst/>
          </a:prstGeom>
          <a:solidFill>
            <a:schemeClr val="bg1"/>
          </a:solidFill>
        </p:spPr>
        <p:txBody>
          <a:bodyPr wrap="square">
            <a:spAutoFit/>
          </a:bodyPr>
          <a:lstStyle/>
          <a:p>
            <a:pPr algn="ctr"/>
            <a:r>
              <a:rPr lang="fr-FR" sz="4551" dirty="0">
                <a:solidFill>
                  <a:schemeClr val="accent1">
                    <a:lumMod val="75000"/>
                  </a:schemeClr>
                </a:solidFill>
              </a:rPr>
              <a:t>LE PARACHUTE DE SECOURS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D69A0E-C273-554E-D25B-C1566BF17399}"/>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6" name="Rectangle 5"/>
          <p:cNvSpPr/>
          <p:nvPr/>
        </p:nvSpPr>
        <p:spPr>
          <a:xfrm>
            <a:off x="269518" y="2075863"/>
            <a:ext cx="6700872" cy="5300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fr-FR" sz="2844" dirty="0">
                <a:latin typeface="Georgia" pitchFamily="18" charset="0"/>
              </a:rPr>
              <a:t>Les cas d'utilisation du parachute :</a:t>
            </a:r>
          </a:p>
        </p:txBody>
      </p:sp>
      <p:sp>
        <p:nvSpPr>
          <p:cNvPr id="8" name="Rectangle 7"/>
          <p:cNvSpPr/>
          <p:nvPr/>
        </p:nvSpPr>
        <p:spPr>
          <a:xfrm>
            <a:off x="255305" y="2359434"/>
            <a:ext cx="13006245" cy="4950458"/>
          </a:xfrm>
          <a:prstGeom prst="rect">
            <a:avLst/>
          </a:prstGeom>
        </p:spPr>
        <p:txBody>
          <a:bodyPr wrap="square">
            <a:spAutoFit/>
          </a:bodyPr>
          <a:lstStyle/>
          <a:p>
            <a:pPr lvl="0">
              <a:buFontTx/>
              <a:buChar char="-"/>
            </a:pPr>
            <a:r>
              <a:rPr lang="fr-FR" sz="3413" i="1" dirty="0">
                <a:solidFill>
                  <a:srgbClr val="FF0000"/>
                </a:solidFill>
                <a:latin typeface="Georgia" pitchFamily="18" charset="0"/>
              </a:rPr>
              <a:t>Ouverture immédiate</a:t>
            </a:r>
          </a:p>
          <a:p>
            <a:pPr lvl="0">
              <a:buFontTx/>
              <a:buChar char="-"/>
            </a:pPr>
            <a:endParaRPr lang="fr-FR" sz="853" dirty="0">
              <a:solidFill>
                <a:prstClr val="black"/>
              </a:solidFill>
              <a:latin typeface="Georgia" pitchFamily="18" charset="0"/>
            </a:endParaRPr>
          </a:p>
          <a:p>
            <a:pPr lvl="0">
              <a:buFontTx/>
              <a:buChar char="-"/>
            </a:pPr>
            <a:r>
              <a:rPr lang="fr-FR" sz="3413" dirty="0">
                <a:solidFill>
                  <a:prstClr val="black"/>
                </a:solidFill>
                <a:latin typeface="Georgia" pitchFamily="18" charset="0"/>
              </a:rPr>
              <a:t> S'il y a collision en vol.</a:t>
            </a:r>
          </a:p>
          <a:p>
            <a:pPr>
              <a:buFontTx/>
              <a:buChar char="-"/>
            </a:pPr>
            <a:r>
              <a:rPr lang="fr-FR" sz="3413" dirty="0">
                <a:solidFill>
                  <a:prstClr val="black"/>
                </a:solidFill>
                <a:latin typeface="Georgia" pitchFamily="18" charset="0"/>
              </a:rPr>
              <a:t> S'il y a collision aviaire </a:t>
            </a:r>
          </a:p>
          <a:p>
            <a:pPr>
              <a:buFontTx/>
              <a:buChar char="-"/>
            </a:pPr>
            <a:r>
              <a:rPr lang="fr-FR" sz="3413" dirty="0">
                <a:solidFill>
                  <a:prstClr val="black"/>
                </a:solidFill>
                <a:latin typeface="Georgia" pitchFamily="18" charset="0"/>
              </a:rPr>
              <a:t> Rupture structurel </a:t>
            </a:r>
          </a:p>
          <a:p>
            <a:pPr>
              <a:buFontTx/>
              <a:buChar char="-"/>
            </a:pPr>
            <a:r>
              <a:rPr lang="fr-FR" sz="3413" dirty="0">
                <a:solidFill>
                  <a:prstClr val="black"/>
                </a:solidFill>
                <a:latin typeface="Georgia" pitchFamily="18" charset="0"/>
              </a:rPr>
              <a:t> Survol Maritime </a:t>
            </a:r>
          </a:p>
          <a:p>
            <a:pPr>
              <a:buFontTx/>
              <a:buChar char="-"/>
            </a:pPr>
            <a:r>
              <a:rPr lang="fr-FR" sz="3413" dirty="0">
                <a:solidFill>
                  <a:prstClr val="black"/>
                </a:solidFill>
                <a:latin typeface="Georgia" pitchFamily="18" charset="0"/>
              </a:rPr>
              <a:t> Lors de la perte de contrôle de l'appareil en vol </a:t>
            </a:r>
          </a:p>
          <a:p>
            <a:pPr>
              <a:buFontTx/>
              <a:buChar char="-"/>
            </a:pPr>
            <a:r>
              <a:rPr lang="fr-FR" sz="3413" dirty="0">
                <a:solidFill>
                  <a:prstClr val="black"/>
                </a:solidFill>
                <a:latin typeface="Georgia" pitchFamily="18" charset="0"/>
              </a:rPr>
              <a:t>Quand la machine sort du domaine de compétences du pilote </a:t>
            </a:r>
            <a:r>
              <a:rPr lang="fr-FR" sz="2276" dirty="0">
                <a:solidFill>
                  <a:prstClr val="black"/>
                </a:solidFill>
                <a:latin typeface="Georgia" pitchFamily="18" charset="0"/>
              </a:rPr>
              <a:t>( IMC règles des 178scd )</a:t>
            </a:r>
            <a:endParaRPr lang="fr-FR" sz="3413" dirty="0">
              <a:solidFill>
                <a:prstClr val="black"/>
              </a:solidFill>
              <a:latin typeface="Georgia" pitchFamily="18" charset="0"/>
            </a:endParaRPr>
          </a:p>
          <a:p>
            <a:pPr lvl="0"/>
            <a:r>
              <a:rPr lang="fr-FR" sz="3413" dirty="0">
                <a:solidFill>
                  <a:prstClr val="black"/>
                </a:solidFill>
                <a:latin typeface="Georgia" pitchFamily="18" charset="0"/>
              </a:rPr>
              <a:t> 		</a:t>
            </a:r>
          </a:p>
        </p:txBody>
      </p:sp>
      <p:sp>
        <p:nvSpPr>
          <p:cNvPr id="3" name="ZoneTexte 2">
            <a:extLst>
              <a:ext uri="{FF2B5EF4-FFF2-40B4-BE49-F238E27FC236}">
                <a16:creationId xmlns:a16="http://schemas.microsoft.com/office/drawing/2014/main" id="{B9AA6B2E-454E-5C43-35C2-C4C54F873DAC}"/>
              </a:ext>
            </a:extLst>
          </p:cNvPr>
          <p:cNvSpPr txBox="1"/>
          <p:nvPr/>
        </p:nvSpPr>
        <p:spPr>
          <a:xfrm>
            <a:off x="1677864" y="6765573"/>
            <a:ext cx="9471258" cy="617541"/>
          </a:xfrm>
          <a:prstGeom prst="rect">
            <a:avLst/>
          </a:prstGeom>
          <a:noFill/>
        </p:spPr>
        <p:txBody>
          <a:bodyPr wrap="square">
            <a:spAutoFit/>
          </a:bodyPr>
          <a:lstStyle/>
          <a:p>
            <a:pPr lvl="0">
              <a:buFontTx/>
              <a:buChar char="-"/>
            </a:pPr>
            <a:r>
              <a:rPr lang="fr-FR" sz="3413" i="1" dirty="0">
                <a:solidFill>
                  <a:srgbClr val="FF0000"/>
                </a:solidFill>
                <a:latin typeface="Georgia" pitchFamily="18" charset="0"/>
              </a:rPr>
              <a:t>Ouverture piloté</a:t>
            </a:r>
          </a:p>
        </p:txBody>
      </p:sp>
      <p:sp>
        <p:nvSpPr>
          <p:cNvPr id="27" name="Rectangle 26">
            <a:extLst>
              <a:ext uri="{FF2B5EF4-FFF2-40B4-BE49-F238E27FC236}">
                <a16:creationId xmlns:a16="http://schemas.microsoft.com/office/drawing/2014/main" id="{B087971A-48D1-2CE3-4C0C-FB74549CC9D8}"/>
              </a:ext>
            </a:extLst>
          </p:cNvPr>
          <p:cNvSpPr/>
          <p:nvPr/>
        </p:nvSpPr>
        <p:spPr>
          <a:xfrm>
            <a:off x="556617" y="7328454"/>
            <a:ext cx="12186954" cy="2193164"/>
          </a:xfrm>
          <a:prstGeom prst="rect">
            <a:avLst/>
          </a:prstGeom>
        </p:spPr>
        <p:txBody>
          <a:bodyPr wrap="square">
            <a:spAutoFit/>
          </a:bodyPr>
          <a:lstStyle/>
          <a:p>
            <a:pPr lvl="0">
              <a:buFontTx/>
              <a:buChar char="-"/>
            </a:pPr>
            <a:r>
              <a:rPr lang="fr-FR" sz="3413" dirty="0">
                <a:solidFill>
                  <a:prstClr val="black"/>
                </a:solidFill>
                <a:latin typeface="Georgia" pitchFamily="18" charset="0"/>
              </a:rPr>
              <a:t> S'il y a panne du moteur entraînant un atterrissage d’urgence sur un </a:t>
            </a:r>
            <a:r>
              <a:rPr lang="fr-FR" sz="3413" u="sng" dirty="0">
                <a:solidFill>
                  <a:prstClr val="black"/>
                </a:solidFill>
                <a:latin typeface="Georgia" pitchFamily="18" charset="0"/>
              </a:rPr>
              <a:t>terrain</a:t>
            </a:r>
          </a:p>
          <a:p>
            <a:pPr lvl="0"/>
            <a:r>
              <a:rPr lang="fr-FR" sz="3413" dirty="0">
                <a:solidFill>
                  <a:prstClr val="black"/>
                </a:solidFill>
                <a:latin typeface="Georgia" pitchFamily="18" charset="0"/>
              </a:rPr>
              <a:t>  </a:t>
            </a:r>
            <a:r>
              <a:rPr lang="fr-FR" sz="3413" u="sng" dirty="0">
                <a:solidFill>
                  <a:prstClr val="black"/>
                </a:solidFill>
                <a:latin typeface="Georgia" pitchFamily="18" charset="0"/>
              </a:rPr>
              <a:t>accidenté.</a:t>
            </a:r>
            <a:r>
              <a:rPr lang="fr-FR" sz="3413" dirty="0">
                <a:solidFill>
                  <a:prstClr val="black"/>
                </a:solidFill>
                <a:latin typeface="Georgia" pitchFamily="18" charset="0"/>
              </a:rPr>
              <a:t>	</a:t>
            </a:r>
            <a:r>
              <a:rPr lang="fr-FR" sz="3413" i="1" dirty="0">
                <a:solidFill>
                  <a:srgbClr val="FF0000"/>
                </a:solidFill>
                <a:latin typeface="Georgia" pitchFamily="18" charset="0"/>
              </a:rPr>
              <a:t>Ouverture à l’altitude décidé par le CDB.</a:t>
            </a:r>
            <a:endParaRPr lang="fr-FR" sz="3413" u="sng" dirty="0">
              <a:solidFill>
                <a:prstClr val="black"/>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down)">
                                      <p:cBhvr>
                                        <p:cTn id="15" dur="500"/>
                                        <p:tgtEl>
                                          <p:spTgt spid="8">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down)">
                                      <p:cBhvr>
                                        <p:cTn id="18" dur="500"/>
                                        <p:tgtEl>
                                          <p:spTgt spid="8">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wipe(down)">
                                      <p:cBhvr>
                                        <p:cTn id="21" dur="500"/>
                                        <p:tgtEl>
                                          <p:spTgt spid="8">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wipe(down)">
                                      <p:cBhvr>
                                        <p:cTn id="24" dur="500"/>
                                        <p:tgtEl>
                                          <p:spTgt spid="8">
                                            <p:txEl>
                                              <p:pRg st="6" end="6"/>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wipe(down)">
                                      <p:cBhvr>
                                        <p:cTn id="27" dur="500"/>
                                        <p:tgtEl>
                                          <p:spTgt spid="8">
                                            <p:txEl>
                                              <p:pRg st="7" end="7"/>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wipe(down)">
                                      <p:cBhvr>
                                        <p:cTn id="30" dur="500"/>
                                        <p:tgtEl>
                                          <p:spTgt spid="8">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P spid="3"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D69A0E-C273-554E-D25B-C1566BF17399}"/>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6" name="Rectangle 5"/>
          <p:cNvSpPr/>
          <p:nvPr/>
        </p:nvSpPr>
        <p:spPr>
          <a:xfrm>
            <a:off x="281524" y="2118889"/>
            <a:ext cx="6700872" cy="5300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fr-FR" sz="2844" dirty="0">
                <a:latin typeface="Georgia" pitchFamily="18" charset="0"/>
              </a:rPr>
              <a:t>Les cas d'utilisation du parachute :</a:t>
            </a:r>
          </a:p>
        </p:txBody>
      </p:sp>
      <p:sp>
        <p:nvSpPr>
          <p:cNvPr id="10" name="Rectangle 9"/>
          <p:cNvSpPr/>
          <p:nvPr/>
        </p:nvSpPr>
        <p:spPr>
          <a:xfrm>
            <a:off x="-80210" y="3508648"/>
            <a:ext cx="12391777" cy="1667957"/>
          </a:xfrm>
          <a:prstGeom prst="rect">
            <a:avLst/>
          </a:prstGeom>
        </p:spPr>
        <p:txBody>
          <a:bodyPr wrap="square">
            <a:spAutoFit/>
          </a:bodyPr>
          <a:lstStyle/>
          <a:p>
            <a:pPr lvl="0">
              <a:buFontTx/>
              <a:buChar char="-"/>
            </a:pPr>
            <a:r>
              <a:rPr lang="fr-FR" sz="3413" dirty="0">
                <a:solidFill>
                  <a:prstClr val="black"/>
                </a:solidFill>
                <a:latin typeface="Georgia" pitchFamily="18" charset="0"/>
              </a:rPr>
              <a:t> S'il y a perte de conscience du pilote (un éventuel passager </a:t>
            </a:r>
            <a:r>
              <a:rPr lang="fr-FR" sz="3413" i="1" u="sng" dirty="0">
                <a:solidFill>
                  <a:srgbClr val="FF0000"/>
                </a:solidFill>
                <a:latin typeface="Georgia" pitchFamily="18" charset="0"/>
              </a:rPr>
              <a:t>averti</a:t>
            </a:r>
            <a:r>
              <a:rPr lang="fr-FR" sz="3413" dirty="0">
                <a:solidFill>
                  <a:prstClr val="black"/>
                </a:solidFill>
                <a:latin typeface="Georgia" pitchFamily="18" charset="0"/>
              </a:rPr>
              <a:t> peut activer le</a:t>
            </a:r>
          </a:p>
          <a:p>
            <a:pPr lvl="0"/>
            <a:r>
              <a:rPr lang="fr-FR" sz="3413" dirty="0">
                <a:solidFill>
                  <a:prstClr val="black"/>
                </a:solidFill>
                <a:latin typeface="Georgia" pitchFamily="18" charset="0"/>
              </a:rPr>
              <a:t>  système).  	</a:t>
            </a:r>
            <a:r>
              <a:rPr lang="fr-FR" sz="3413" i="1" dirty="0">
                <a:solidFill>
                  <a:srgbClr val="FF0000"/>
                </a:solidFill>
                <a:latin typeface="Georgia" pitchFamily="18" charset="0"/>
              </a:rPr>
              <a:t>Ouverture par le passager!!!</a:t>
            </a:r>
            <a:endParaRPr lang="fr-FR" sz="3413" dirty="0">
              <a:solidFill>
                <a:prstClr val="black"/>
              </a:solidFill>
              <a:latin typeface="Georgia" pitchFamily="18" charset="0"/>
            </a:endParaRPr>
          </a:p>
        </p:txBody>
      </p:sp>
      <p:sp>
        <p:nvSpPr>
          <p:cNvPr id="16" name="ZoneTexte 15"/>
          <p:cNvSpPr txBox="1"/>
          <p:nvPr/>
        </p:nvSpPr>
        <p:spPr>
          <a:xfrm>
            <a:off x="-66712" y="5851203"/>
            <a:ext cx="12186954" cy="1142749"/>
          </a:xfrm>
          <a:prstGeom prst="rect">
            <a:avLst/>
          </a:prstGeom>
          <a:noFill/>
        </p:spPr>
        <p:txBody>
          <a:bodyPr wrap="square" rtlCol="0">
            <a:spAutoFit/>
          </a:bodyPr>
          <a:lstStyle/>
          <a:p>
            <a:r>
              <a:rPr lang="fr-FR" sz="3413" dirty="0">
                <a:latin typeface="Georgia" pitchFamily="18" charset="0"/>
              </a:rPr>
              <a:t>- S’entrainer régulièrement  à poser la main sur la poignée de déclenchement.</a:t>
            </a:r>
          </a:p>
        </p:txBody>
      </p:sp>
    </p:spTree>
    <p:extLst>
      <p:ext uri="{BB962C8B-B14F-4D97-AF65-F5344CB8AC3E}">
        <p14:creationId xmlns:p14="http://schemas.microsoft.com/office/powerpoint/2010/main" val="1751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D69A0E-C273-554E-D25B-C1566BF17399}"/>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6" name="Rectangle 5"/>
          <p:cNvSpPr/>
          <p:nvPr/>
        </p:nvSpPr>
        <p:spPr>
          <a:xfrm>
            <a:off x="396472" y="63466"/>
            <a:ext cx="6700872" cy="5300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fr-FR" sz="2844" dirty="0">
                <a:latin typeface="Georgia" pitchFamily="18" charset="0"/>
              </a:rPr>
              <a:t>Les cas d'utilisation du parachute :</a:t>
            </a:r>
          </a:p>
        </p:txBody>
      </p:sp>
      <p:sp>
        <p:nvSpPr>
          <p:cNvPr id="13" name="ZoneTexte 12"/>
          <p:cNvSpPr txBox="1"/>
          <p:nvPr/>
        </p:nvSpPr>
        <p:spPr>
          <a:xfrm>
            <a:off x="870781" y="2756467"/>
            <a:ext cx="3481987" cy="11427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fr-FR" sz="3413" dirty="0">
                <a:latin typeface="Georgia" pitchFamily="18" charset="0"/>
              </a:rPr>
              <a:t>Dans tous les cas :</a:t>
            </a:r>
          </a:p>
        </p:txBody>
      </p:sp>
      <p:sp>
        <p:nvSpPr>
          <p:cNvPr id="14" name="ZoneTexte 13"/>
          <p:cNvSpPr txBox="1"/>
          <p:nvPr/>
        </p:nvSpPr>
        <p:spPr>
          <a:xfrm>
            <a:off x="-851440" y="4002267"/>
            <a:ext cx="13198213" cy="1142749"/>
          </a:xfrm>
          <a:prstGeom prst="rect">
            <a:avLst/>
          </a:prstGeom>
          <a:noFill/>
        </p:spPr>
        <p:txBody>
          <a:bodyPr wrap="square" rtlCol="0">
            <a:spAutoFit/>
          </a:bodyPr>
          <a:lstStyle/>
          <a:p>
            <a:r>
              <a:rPr lang="fr-FR" sz="3413" dirty="0">
                <a:latin typeface="Georgia" pitchFamily="18" charset="0"/>
              </a:rPr>
              <a:t>- S’assurer d’une accessibilité totale à la poignée de déclenchement d’ouverture. </a:t>
            </a:r>
          </a:p>
        </p:txBody>
      </p:sp>
      <p:sp>
        <p:nvSpPr>
          <p:cNvPr id="16" name="ZoneTexte 15"/>
          <p:cNvSpPr txBox="1"/>
          <p:nvPr/>
        </p:nvSpPr>
        <p:spPr>
          <a:xfrm>
            <a:off x="0" y="5455014"/>
            <a:ext cx="12186954" cy="1142749"/>
          </a:xfrm>
          <a:prstGeom prst="rect">
            <a:avLst/>
          </a:prstGeom>
          <a:noFill/>
        </p:spPr>
        <p:txBody>
          <a:bodyPr wrap="square" rtlCol="0">
            <a:spAutoFit/>
          </a:bodyPr>
          <a:lstStyle/>
          <a:p>
            <a:r>
              <a:rPr lang="fr-FR" sz="3413" dirty="0">
                <a:latin typeface="Georgia" pitchFamily="18" charset="0"/>
              </a:rPr>
              <a:t>- S’entrainer régulièrement  à poser la main sur la poignée de déclenchement.</a:t>
            </a:r>
          </a:p>
        </p:txBody>
      </p:sp>
      <p:sp>
        <p:nvSpPr>
          <p:cNvPr id="17" name="ZoneTexte 16"/>
          <p:cNvSpPr txBox="1"/>
          <p:nvPr/>
        </p:nvSpPr>
        <p:spPr>
          <a:xfrm>
            <a:off x="255305" y="7941534"/>
            <a:ext cx="12482540" cy="1667957"/>
          </a:xfrm>
          <a:prstGeom prst="rect">
            <a:avLst/>
          </a:prstGeom>
          <a:solidFill>
            <a:srgbClr val="FF0000"/>
          </a:solidFill>
          <a:ln w="38100">
            <a:solidFill>
              <a:schemeClr val="tx1"/>
            </a:solidFill>
          </a:ln>
          <a:scene3d>
            <a:camera prst="orthographicFront"/>
            <a:lightRig rig="threePt" dir="t"/>
          </a:scene3d>
          <a:sp3d>
            <a:bevelT prst="convex"/>
          </a:sp3d>
        </p:spPr>
        <p:txBody>
          <a:bodyPr wrap="square" rtlCol="0">
            <a:spAutoFit/>
          </a:bodyPr>
          <a:lstStyle/>
          <a:p>
            <a:pPr algn="ctr"/>
            <a:r>
              <a:rPr lang="fr-FR" sz="3413" dirty="0">
                <a:solidFill>
                  <a:schemeClr val="bg1"/>
                </a:solidFill>
                <a:latin typeface="Georgia" pitchFamily="18" charset="0"/>
              </a:rPr>
              <a:t>Ne jamais laisser  une poignée verrouillée pendant le vol </a:t>
            </a:r>
          </a:p>
          <a:p>
            <a:pPr algn="ctr"/>
            <a:r>
              <a:rPr lang="fr-FR" sz="3413" dirty="0">
                <a:solidFill>
                  <a:schemeClr val="bg1"/>
                </a:solidFill>
                <a:latin typeface="Georgia" pitchFamily="18" charset="0"/>
              </a:rPr>
              <a:t>(goupille et autre cadenas!!)</a:t>
            </a:r>
          </a:p>
        </p:txBody>
      </p:sp>
      <p:grpSp>
        <p:nvGrpSpPr>
          <p:cNvPr id="20" name="Groupe 19"/>
          <p:cNvGrpSpPr/>
          <p:nvPr/>
        </p:nvGrpSpPr>
        <p:grpSpPr>
          <a:xfrm>
            <a:off x="6489785" y="2710875"/>
            <a:ext cx="5994442" cy="4267230"/>
            <a:chOff x="71406" y="500042"/>
            <a:chExt cx="4714876" cy="3413485"/>
          </a:xfrm>
        </p:grpSpPr>
        <p:pic>
          <p:nvPicPr>
            <p:cNvPr id="11" name="Image 10" descr="Capture d’écran 2020-01-18 à 22.10.16.png"/>
            <p:cNvPicPr>
              <a:picLocks noChangeAspect="1"/>
            </p:cNvPicPr>
            <p:nvPr/>
          </p:nvPicPr>
          <p:blipFill>
            <a:blip r:embed="rId3" cstate="print"/>
            <a:stretch>
              <a:fillRect/>
            </a:stretch>
          </p:blipFill>
          <p:spPr>
            <a:xfrm>
              <a:off x="71406" y="500042"/>
              <a:ext cx="4714876" cy="3413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Ellipse 11"/>
            <p:cNvSpPr/>
            <p:nvPr/>
          </p:nvSpPr>
          <p:spPr>
            <a:xfrm>
              <a:off x="3286116" y="1785926"/>
              <a:ext cx="1000132" cy="114300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5" name="Ellipse 14"/>
            <p:cNvSpPr/>
            <p:nvPr/>
          </p:nvSpPr>
          <p:spPr>
            <a:xfrm>
              <a:off x="1428728" y="1928802"/>
              <a:ext cx="785818" cy="9286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8" name="Rectangle 17"/>
            <p:cNvSpPr/>
            <p:nvPr/>
          </p:nvSpPr>
          <p:spPr>
            <a:xfrm>
              <a:off x="1357290" y="571480"/>
              <a:ext cx="1285884" cy="714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9" name="Flèche vers le bas 18"/>
            <p:cNvSpPr/>
            <p:nvPr/>
          </p:nvSpPr>
          <p:spPr>
            <a:xfrm rot="5400000">
              <a:off x="2143108" y="214290"/>
              <a:ext cx="357190" cy="15001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pic>
        <p:nvPicPr>
          <p:cNvPr id="21" name="Image 20" descr="Capture d’écran 2021-04-14 à 14.12.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4566" y="2241295"/>
            <a:ext cx="5846198" cy="4354469"/>
          </a:xfrm>
          <a:prstGeom prst="rect">
            <a:avLst/>
          </a:prstGeom>
        </p:spPr>
      </p:pic>
      <p:grpSp>
        <p:nvGrpSpPr>
          <p:cNvPr id="24" name="Groupe 23"/>
          <p:cNvGrpSpPr/>
          <p:nvPr/>
        </p:nvGrpSpPr>
        <p:grpSpPr>
          <a:xfrm>
            <a:off x="5049679" y="3191926"/>
            <a:ext cx="5486438" cy="5535030"/>
            <a:chOff x="428596" y="714356"/>
            <a:chExt cx="3857652" cy="3891818"/>
          </a:xfrm>
        </p:grpSpPr>
        <p:pic>
          <p:nvPicPr>
            <p:cNvPr id="1026" name="Picture 2" descr="F:\AIDE A L'INSTRUCTION\PHOTOS POUR LES COURS\PHOTO-2019-12-16-18-26-34.jpg"/>
            <p:cNvPicPr>
              <a:picLocks noChangeAspect="1" noChangeArrowheads="1"/>
            </p:cNvPicPr>
            <p:nvPr/>
          </p:nvPicPr>
          <p:blipFill>
            <a:blip r:embed="rId5"/>
            <a:srcRect/>
            <a:stretch>
              <a:fillRect/>
            </a:stretch>
          </p:blipFill>
          <p:spPr bwMode="auto">
            <a:xfrm>
              <a:off x="428596" y="714356"/>
              <a:ext cx="3857652" cy="3891818"/>
            </a:xfrm>
            <a:prstGeom prst="rect">
              <a:avLst/>
            </a:prstGeom>
            <a:noFill/>
          </p:spPr>
        </p:pic>
        <p:sp>
          <p:nvSpPr>
            <p:cNvPr id="23" name="Ellipse 22"/>
            <p:cNvSpPr/>
            <p:nvPr/>
          </p:nvSpPr>
          <p:spPr>
            <a:xfrm>
              <a:off x="1357290" y="1500174"/>
              <a:ext cx="702478" cy="8163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pic>
        <p:nvPicPr>
          <p:cNvPr id="5" name="Image 4" descr="Capture d’écran 2021-04-14 à 14.11.47.png"/>
          <p:cNvPicPr>
            <a:picLocks noChangeAspect="1"/>
          </p:cNvPicPr>
          <p:nvPr/>
        </p:nvPicPr>
        <p:blipFill rotWithShape="1">
          <a:blip r:embed="rId6">
            <a:extLst>
              <a:ext uri="{28A0092B-C50C-407E-A947-70E740481C1C}">
                <a14:useLocalDpi xmlns:a14="http://schemas.microsoft.com/office/drawing/2010/main" val="0"/>
              </a:ext>
            </a:extLst>
          </a:blip>
          <a:srcRect l="2412" t="2558" r="2498" b="1728"/>
          <a:stretch/>
        </p:blipFill>
        <p:spPr>
          <a:xfrm>
            <a:off x="77491" y="1522873"/>
            <a:ext cx="6646898" cy="9007030"/>
          </a:xfrm>
          <a:prstGeom prst="rect">
            <a:avLst/>
          </a:prstGeom>
        </p:spPr>
      </p:pic>
      <p:grpSp>
        <p:nvGrpSpPr>
          <p:cNvPr id="22" name="Groupe 21">
            <a:extLst>
              <a:ext uri="{FF2B5EF4-FFF2-40B4-BE49-F238E27FC236}">
                <a16:creationId xmlns:a16="http://schemas.microsoft.com/office/drawing/2014/main" id="{1C4C2637-7492-AB84-2B3D-EFD0E50FD0B2}"/>
              </a:ext>
            </a:extLst>
          </p:cNvPr>
          <p:cNvGrpSpPr/>
          <p:nvPr/>
        </p:nvGrpSpPr>
        <p:grpSpPr>
          <a:xfrm>
            <a:off x="814056" y="1981462"/>
            <a:ext cx="12254343" cy="7531587"/>
            <a:chOff x="240141" y="114813"/>
            <a:chExt cx="8616335" cy="6425918"/>
          </a:xfrm>
        </p:grpSpPr>
        <p:pic>
          <p:nvPicPr>
            <p:cNvPr id="7" name="Image 6" descr="Capture d’écran 2021-06-18 à 09.56.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141" y="114813"/>
              <a:ext cx="8616335" cy="6425918"/>
            </a:xfrm>
            <a:prstGeom prst="rect">
              <a:avLst/>
            </a:prstGeom>
          </p:spPr>
        </p:pic>
        <p:sp>
          <p:nvSpPr>
            <p:cNvPr id="4" name="Ellipse 3">
              <a:extLst>
                <a:ext uri="{FF2B5EF4-FFF2-40B4-BE49-F238E27FC236}">
                  <a16:creationId xmlns:a16="http://schemas.microsoft.com/office/drawing/2014/main" id="{553F4901-E19A-9D74-0C75-6FE007C17883}"/>
                </a:ext>
              </a:extLst>
            </p:cNvPr>
            <p:cNvSpPr/>
            <p:nvPr/>
          </p:nvSpPr>
          <p:spPr>
            <a:xfrm>
              <a:off x="5017568" y="3805930"/>
              <a:ext cx="2650776" cy="220999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spTree>
    <p:extLst>
      <p:ext uri="{BB962C8B-B14F-4D97-AF65-F5344CB8AC3E}">
        <p14:creationId xmlns:p14="http://schemas.microsoft.com/office/powerpoint/2010/main" val="40976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500"/>
                            </p:stCondLst>
                            <p:childTnLst>
                              <p:par>
                                <p:cTn id="23" presetID="35" presetClass="emph" presetSubtype="0" repeatCount="5000" fill="hold" grpId="1" nodeType="afterEffect">
                                  <p:stCondLst>
                                    <p:cond delay="2000"/>
                                  </p:stCondLst>
                                  <p:childTnLst>
                                    <p:anim calcmode="discrete" valueType="str">
                                      <p:cBhvr>
                                        <p:cTn id="2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3"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049412F-9786-52A7-A680-091737220002}"/>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2" name="Titre 1"/>
          <p:cNvSpPr>
            <a:spLocks noGrp="1"/>
          </p:cNvSpPr>
          <p:nvPr>
            <p:ph type="title"/>
          </p:nvPr>
        </p:nvSpPr>
        <p:spPr/>
        <p:txBody>
          <a:bodyPr>
            <a:noAutofit/>
          </a:bodyPr>
          <a:lstStyle/>
          <a:p>
            <a:r>
              <a:rPr lang="fr-FR" sz="7200" b="1" dirty="0">
                <a:solidFill>
                  <a:srgbClr val="FF0000"/>
                </a:solidFill>
              </a:rPr>
              <a:t>CONCLUSION</a:t>
            </a:r>
            <a:r>
              <a:rPr lang="fr-FR" sz="10240" b="1" dirty="0">
                <a:solidFill>
                  <a:srgbClr val="FF0000"/>
                </a:solidFill>
              </a:rPr>
              <a:t> </a:t>
            </a:r>
          </a:p>
        </p:txBody>
      </p:sp>
      <p:pic>
        <p:nvPicPr>
          <p:cNvPr id="4" name="Image 3" descr="Capture d’écran 2020-12-17 à 21.08.4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17" y="3647863"/>
            <a:ext cx="2765107" cy="3676681"/>
          </a:xfrm>
          <a:prstGeom prst="rect">
            <a:avLst/>
          </a:prstGeom>
        </p:spPr>
      </p:pic>
      <p:sp>
        <p:nvSpPr>
          <p:cNvPr id="3" name="ZoneTexte 2">
            <a:extLst>
              <a:ext uri="{FF2B5EF4-FFF2-40B4-BE49-F238E27FC236}">
                <a16:creationId xmlns:a16="http://schemas.microsoft.com/office/drawing/2014/main" id="{3A1AA26F-F091-4837-832B-4FFAC01C022B}"/>
              </a:ext>
            </a:extLst>
          </p:cNvPr>
          <p:cNvSpPr txBox="1"/>
          <p:nvPr/>
        </p:nvSpPr>
        <p:spPr>
          <a:xfrm>
            <a:off x="3804182" y="3637340"/>
            <a:ext cx="8239756" cy="3416320"/>
          </a:xfrm>
          <a:prstGeom prst="rect">
            <a:avLst/>
          </a:prstGeom>
          <a:noFill/>
        </p:spPr>
        <p:txBody>
          <a:bodyPr wrap="none" rtlCol="0">
            <a:spAutoFit/>
          </a:bodyPr>
          <a:lstStyle/>
          <a:p>
            <a:pPr marL="406394" indent="-406394">
              <a:buFont typeface="Wingdings" pitchFamily="2" charset="2"/>
              <a:buChar char="ü"/>
            </a:pPr>
            <a:r>
              <a:rPr lang="fr-FR" dirty="0">
                <a:latin typeface="Georgia" pitchFamily="18" charset="0"/>
              </a:rPr>
              <a:t>PARACHUTE ADAPTÈ A VOTRE ULM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ACESSIBILITÉ DE LA POIGNÉ DU PARACHUTE</a:t>
            </a:r>
          </a:p>
          <a:p>
            <a:r>
              <a:rPr lang="fr-FR" dirty="0">
                <a:latin typeface="Georgia" pitchFamily="18" charset="0"/>
              </a:rPr>
              <a:t> </a:t>
            </a:r>
          </a:p>
          <a:p>
            <a:pPr marL="406394" indent="-406394">
              <a:buFont typeface="Wingdings" pitchFamily="2" charset="2"/>
              <a:buChar char="ü"/>
            </a:pPr>
            <a:r>
              <a:rPr lang="fr-FR" dirty="0">
                <a:latin typeface="Georgia" pitchFamily="18" charset="0"/>
              </a:rPr>
              <a:t>ENTRAINEMENT ET PROCEDURE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VISUALISATION ET REPETITION DU GESTE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INSTALATION CONFORME </a:t>
            </a:r>
          </a:p>
        </p:txBody>
      </p:sp>
      <p:sp>
        <p:nvSpPr>
          <p:cNvPr id="5" name="ZoneTexte 4">
            <a:extLst>
              <a:ext uri="{FF2B5EF4-FFF2-40B4-BE49-F238E27FC236}">
                <a16:creationId xmlns:a16="http://schemas.microsoft.com/office/drawing/2014/main" id="{480D5B0A-C99A-A743-34C9-378EC620FAA0}"/>
              </a:ext>
            </a:extLst>
          </p:cNvPr>
          <p:cNvSpPr txBox="1"/>
          <p:nvPr/>
        </p:nvSpPr>
        <p:spPr>
          <a:xfrm>
            <a:off x="300220" y="8456646"/>
            <a:ext cx="12404358" cy="523220"/>
          </a:xfrm>
          <a:prstGeom prst="rect">
            <a:avLst/>
          </a:prstGeom>
          <a:noFill/>
        </p:spPr>
        <p:txBody>
          <a:bodyPr wrap="none" rtlCol="0">
            <a:spAutoFit/>
          </a:bodyPr>
          <a:lstStyle/>
          <a:p>
            <a:r>
              <a:rPr lang="fr-FR" sz="2800" dirty="0"/>
              <a:t>https://</a:t>
            </a:r>
            <a:r>
              <a:rPr lang="fr-FR" sz="2800" dirty="0" err="1"/>
              <a:t>ffplum.fr</a:t>
            </a:r>
            <a:r>
              <a:rPr lang="fr-FR" sz="2800" dirty="0"/>
              <a:t>/</a:t>
            </a:r>
            <a:r>
              <a:rPr lang="fr-FR" sz="2800" dirty="0" err="1"/>
              <a:t>securite</a:t>
            </a:r>
            <a:r>
              <a:rPr lang="fr-FR" sz="2800" dirty="0"/>
              <a:t>/sauvez-vos-vies-avec-le-parachute-de-secours</a:t>
            </a:r>
          </a:p>
        </p:txBody>
      </p:sp>
    </p:spTree>
    <p:extLst>
      <p:ext uri="{BB962C8B-B14F-4D97-AF65-F5344CB8AC3E}">
        <p14:creationId xmlns:p14="http://schemas.microsoft.com/office/powerpoint/2010/main" val="344935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Votre vol commence dès la prépa vol </a:t>
            </a:r>
            <a:endParaRPr sz="4000"/>
          </a:p>
        </p:txBody>
      </p:sp>
      <p:sp>
        <p:nvSpPr>
          <p:cNvPr id="4" name="Rectangle 3"/>
          <p:cNvSpPr/>
          <p:nvPr/>
        </p:nvSpPr>
        <p:spPr>
          <a:xfrm>
            <a:off x="957784" y="2716560"/>
            <a:ext cx="10801200" cy="6555641"/>
          </a:xfrm>
          <a:prstGeom prst="rect">
            <a:avLst/>
          </a:prstGeom>
        </p:spPr>
        <p:txBody>
          <a:bodyPr wrap="square">
            <a:spAutoFit/>
          </a:bodyPr>
          <a:lstStyle/>
          <a:p>
            <a:pPr algn="l"/>
            <a:r>
              <a:rPr lang="fr-FR" sz="2800" b="0" dirty="0">
                <a:latin typeface="Calibri" panose="020F0502020204030204" pitchFamily="34" charset="0"/>
              </a:rPr>
              <a:t>source  BGTA :  Accident autogire du dimanche 20 juin 2020 à Reims </a:t>
            </a:r>
            <a:r>
              <a:rPr lang="fr-FR" sz="2800" b="0" dirty="0" err="1">
                <a:latin typeface="Calibri" panose="020F0502020204030204" pitchFamily="34" charset="0"/>
              </a:rPr>
              <a:t>Prunay</a:t>
            </a:r>
            <a:r>
              <a:rPr lang="fr-FR" sz="2800" b="0" dirty="0">
                <a:latin typeface="Calibri" panose="020F0502020204030204" pitchFamily="34" charset="0"/>
              </a:rPr>
              <a:t> :</a:t>
            </a:r>
          </a:p>
          <a:p>
            <a:pPr algn="l"/>
            <a:endParaRPr lang="fr-FR" sz="2800" b="0" dirty="0">
              <a:latin typeface="Calibri" panose="020F0502020204030204" pitchFamily="34" charset="0"/>
            </a:endParaRPr>
          </a:p>
          <a:p>
            <a:pPr algn="l"/>
            <a:r>
              <a:rPr lang="fr-FR" sz="2800" b="0" dirty="0">
                <a:latin typeface="Calibri" panose="020F0502020204030204" pitchFamily="34" charset="0"/>
              </a:rPr>
              <a:t>Vol découverte avec un instructeur dans le cadre de la fête des pères, le vol doit être filmé.</a:t>
            </a:r>
          </a:p>
          <a:p>
            <a:pPr algn="l"/>
            <a:r>
              <a:rPr lang="fr-FR" sz="2800" b="0" dirty="0">
                <a:latin typeface="Calibri" panose="020F0502020204030204" pitchFamily="34" charset="0"/>
              </a:rPr>
              <a:t>Après décollage, en monté initiale, le pilote instructeur se rend compte qu'il a oublié de mettre en route la </a:t>
            </a:r>
            <a:r>
              <a:rPr lang="fr-FR" sz="2800" b="0" dirty="0" err="1">
                <a:latin typeface="Calibri" panose="020F0502020204030204" pitchFamily="34" charset="0"/>
              </a:rPr>
              <a:t>gopro</a:t>
            </a:r>
            <a:r>
              <a:rPr lang="fr-FR" sz="2800" b="0" dirty="0">
                <a:latin typeface="Calibri" panose="020F0502020204030204" pitchFamily="34" charset="0"/>
              </a:rPr>
              <a:t>, il demande au baptisé de le faire, ce dernier se contorsionne sur le siège arrière et perd son casque qui devait être mal attaché.</a:t>
            </a:r>
          </a:p>
          <a:p>
            <a:pPr algn="l"/>
            <a:r>
              <a:rPr lang="fr-FR" sz="2800" b="0" dirty="0">
                <a:latin typeface="Calibri" panose="020F0502020204030204" pitchFamily="34" charset="0"/>
              </a:rPr>
              <a:t>Le casque passe dans l'hélice et vient taper le rotor....</a:t>
            </a:r>
          </a:p>
          <a:p>
            <a:pPr algn="l"/>
            <a:r>
              <a:rPr lang="fr-FR" sz="2800" b="0" dirty="0">
                <a:latin typeface="Calibri" panose="020F0502020204030204" pitchFamily="34" charset="0"/>
              </a:rPr>
              <a:t>il se pose en catastrophe violement, le passager est  indemne, pilote fracture de la colonne vertébrale. La machine est détruite.</a:t>
            </a:r>
          </a:p>
          <a:p>
            <a:pPr algn="l"/>
            <a:br>
              <a:rPr lang="fr-FR" sz="2800" b="0" dirty="0">
                <a:latin typeface="Calibri" panose="020F0502020204030204" pitchFamily="34" charset="0"/>
              </a:rPr>
            </a:br>
            <a:endParaRPr lang="fr-FR" sz="2800" b="0" dirty="0">
              <a:latin typeface="Calibri" panose="020F0502020204030204" pitchFamily="34" charset="0"/>
            </a:endParaRPr>
          </a:p>
          <a:p>
            <a:pPr algn="l"/>
            <a:r>
              <a:rPr lang="fr-FR" sz="2800" b="0" dirty="0">
                <a:latin typeface="Calibri" panose="020F0502020204030204" pitchFamily="34" charset="0"/>
              </a:rPr>
              <a:t>L’enquête est en cours…</a:t>
            </a:r>
            <a:endParaRPr lang="fr-FR" sz="2800" dirty="0"/>
          </a:p>
        </p:txBody>
      </p:sp>
      <p:sp>
        <p:nvSpPr>
          <p:cNvPr id="7" name="ZoneTexte 6"/>
          <p:cNvSpPr txBox="1"/>
          <p:nvPr/>
        </p:nvSpPr>
        <p:spPr>
          <a:xfrm rot="20768588">
            <a:off x="6065770" y="7513500"/>
            <a:ext cx="5328592" cy="1210588"/>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fr-FR" b="0"/>
              <a:t>Pour votre information la </a:t>
            </a:r>
            <a:r>
              <a:rPr lang="fr-FR" b="0" err="1"/>
              <a:t>Dgac</a:t>
            </a:r>
            <a:r>
              <a:rPr lang="fr-FR" b="0"/>
              <a:t> souhaite réglementer les vols découvertes…</a:t>
            </a:r>
            <a:endParaRPr kumimoji="0" lang="fr-FR" sz="2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100920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25736" y="1636440"/>
            <a:ext cx="12225446" cy="1440159"/>
          </a:xfrm>
          <a:prstGeom prst="rect">
            <a:avLst/>
          </a:prstGeom>
        </p:spPr>
        <p:txBody>
          <a:bodyPr>
            <a:normAutofit fontScale="90000"/>
          </a:bodyPr>
          <a:lstStyle/>
          <a:p>
            <a:pPr>
              <a:defRPr>
                <a:solidFill>
                  <a:schemeClr val="accent1">
                    <a:hueOff val="114395"/>
                    <a:lumOff val="-24975"/>
                  </a:schemeClr>
                </a:solidFill>
              </a:defRPr>
            </a:pPr>
            <a:r>
              <a:rPr lang="fr-FR" sz="3200" b="1" dirty="0"/>
              <a:t>Manque de rigueur </a:t>
            </a:r>
            <a:r>
              <a:rPr lang="fr-FR" sz="3200" dirty="0"/>
              <a:t>dans l’application des procédures </a:t>
            </a:r>
            <a:br>
              <a:rPr lang="fr-FR" sz="3200" dirty="0"/>
            </a:br>
            <a:r>
              <a:rPr lang="fr-FR" sz="3200" dirty="0"/>
              <a:t>avant et pendant le vol :</a:t>
            </a:r>
            <a:br>
              <a:rPr lang="fr-FR" sz="3200" dirty="0"/>
            </a:br>
            <a:r>
              <a:rPr lang="fr-FR" sz="3200" dirty="0"/>
              <a:t> la radio</a:t>
            </a:r>
            <a:endParaRPr sz="4000" dirty="0"/>
          </a:p>
        </p:txBody>
      </p:sp>
      <p:sp>
        <p:nvSpPr>
          <p:cNvPr id="3" name="Rectangle 2"/>
          <p:cNvSpPr/>
          <p:nvPr/>
        </p:nvSpPr>
        <p:spPr>
          <a:xfrm>
            <a:off x="1173808" y="3292624"/>
            <a:ext cx="10657184" cy="4524315"/>
          </a:xfrm>
          <a:prstGeom prst="rect">
            <a:avLst/>
          </a:prstGeom>
        </p:spPr>
        <p:txBody>
          <a:bodyPr wrap="square">
            <a:spAutoFit/>
          </a:bodyPr>
          <a:lstStyle/>
          <a:p>
            <a:r>
              <a:rPr lang="fr-FR" dirty="0"/>
              <a:t>L'étude des CRESNA (</a:t>
            </a:r>
            <a:r>
              <a:rPr lang="fr-FR" dirty="0">
                <a:hlinkClick r:id="rId2"/>
              </a:rPr>
              <a:t>compte rendu d’évènement de sécurité</a:t>
            </a:r>
            <a:r>
              <a:rPr lang="fr-FR" dirty="0"/>
              <a:t>) met en évidence de nombreux problèmes liés à l'absence de contact radio avec des appareils circulant dans les volumes de responsabilité des AFIS. De nombreuses actions ont déjà été entreprises, que ce soit par le CNFAS, la DSAC, et les fédérations aéronautiques. Cependant, ces événements continuent de se produire.</a:t>
            </a:r>
          </a:p>
          <a:p>
            <a:r>
              <a:rPr lang="fr-FR" dirty="0"/>
              <a:t>Il faut continuer à les notifier, continuer et intensifier les actions vers les équipages à chaque fois que c'est possible.</a:t>
            </a:r>
          </a:p>
          <a:p>
            <a:r>
              <a:rPr lang="fr-FR" dirty="0"/>
              <a:t>Une vidéo intéressante sur les problèmes de communication radio est disponible sur le site du CNFAS :</a:t>
            </a:r>
          </a:p>
          <a:p>
            <a:r>
              <a:rPr lang="fr-FR" dirty="0">
                <a:hlinkClick r:id="rId3"/>
              </a:rPr>
              <a:t>https://www.securitedesvols.aero/productions/culture-aero/utilisation-defaillante-de-la-radio-et-quasi-collision</a:t>
            </a:r>
            <a:r>
              <a:rPr lang="fr-FR" dirty="0"/>
              <a:t> </a:t>
            </a:r>
          </a:p>
        </p:txBody>
      </p:sp>
      <p:sp>
        <p:nvSpPr>
          <p:cNvPr id="4" name="ZoneTexte 3"/>
          <p:cNvSpPr txBox="1"/>
          <p:nvPr/>
        </p:nvSpPr>
        <p:spPr>
          <a:xfrm>
            <a:off x="1893888" y="7867260"/>
            <a:ext cx="10225136" cy="1579920"/>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r>
              <a:rPr lang="fr-FR" dirty="0"/>
              <a:t>A retenir : lorsqu'on contacte un AFIS pendant les heures d'ouverture et qu'on ne reçoit pas de réponse, c'est qu'il y a un problème radio... Et qu'il faut donc mettre en œuvre tout ce qui est décrit dans la vidéo évoquée ci-dessus !</a:t>
            </a:r>
          </a:p>
        </p:txBody>
      </p:sp>
    </p:spTree>
    <p:extLst>
      <p:ext uri="{BB962C8B-B14F-4D97-AF65-F5344CB8AC3E}">
        <p14:creationId xmlns:p14="http://schemas.microsoft.com/office/powerpoint/2010/main" val="864746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Bilan de l’accidentologie 2018"/>
          <p:cNvSpPr txBox="1">
            <a:spLocks noGrp="1"/>
          </p:cNvSpPr>
          <p:nvPr>
            <p:ph type="ctrTitle"/>
          </p:nvPr>
        </p:nvSpPr>
        <p:spPr>
          <a:xfrm>
            <a:off x="1605856" y="1499939"/>
            <a:ext cx="10464801" cy="1216621"/>
          </a:xfrm>
          <a:prstGeom prst="rect">
            <a:avLst/>
          </a:prstGeom>
        </p:spPr>
        <p:txBody>
          <a:bodyPr/>
          <a:lstStyle>
            <a:lvl1pPr defTabSz="414781">
              <a:defRPr sz="5680" b="1">
                <a:solidFill>
                  <a:schemeClr val="accent1">
                    <a:hueOff val="114395"/>
                    <a:lumOff val="-24975"/>
                  </a:schemeClr>
                </a:solidFill>
                <a:latin typeface="Helvetica Neue"/>
                <a:ea typeface="Helvetica Neue"/>
                <a:cs typeface="Helvetica Neue"/>
                <a:sym typeface="Helvetica Neue"/>
              </a:defRPr>
            </a:lvl1pPr>
          </a:lstStyle>
          <a:p>
            <a:r>
              <a:rPr lang="fr-FR"/>
              <a:t>REX</a:t>
            </a:r>
            <a:endParaRPr/>
          </a:p>
        </p:txBody>
      </p:sp>
      <p:sp>
        <p:nvSpPr>
          <p:cNvPr id="128" name="Préambule :…"/>
          <p:cNvSpPr txBox="1">
            <a:spLocks noGrp="1"/>
          </p:cNvSpPr>
          <p:nvPr>
            <p:ph type="subTitle" idx="1"/>
          </p:nvPr>
        </p:nvSpPr>
        <p:spPr>
          <a:xfrm>
            <a:off x="840657" y="2488842"/>
            <a:ext cx="11875499" cy="5978377"/>
          </a:xfrm>
          <a:prstGeom prst="rect">
            <a:avLst/>
          </a:prstGeom>
        </p:spPr>
        <p:txBody>
          <a:bodyPr/>
          <a:lstStyle/>
          <a:p>
            <a:pPr algn="l" defTabSz="531622">
              <a:defRPr sz="2548">
                <a:solidFill>
                  <a:schemeClr val="accent1">
                    <a:hueOff val="114395"/>
                    <a:lumOff val="-24975"/>
                  </a:schemeClr>
                </a:solidFill>
              </a:defRPr>
            </a:pPr>
            <a:endParaRPr dirty="0"/>
          </a:p>
          <a:p>
            <a:pPr marL="457200" indent="-457200" algn="l" defTabSz="531622">
              <a:buFont typeface="Arial" panose="020B0604020202020204" pitchFamily="34" charset="0"/>
              <a:buChar char="•"/>
              <a:defRPr sz="2548">
                <a:solidFill>
                  <a:schemeClr val="accent1">
                    <a:hueOff val="114395"/>
                    <a:lumOff val="-24975"/>
                  </a:schemeClr>
                </a:solidFill>
              </a:defRPr>
            </a:pPr>
            <a:r>
              <a:rPr sz="2800" dirty="0"/>
              <a:t>Augmentation des REX (</a:t>
            </a:r>
            <a:r>
              <a:rPr lang="fr-FR" sz="2800" dirty="0"/>
              <a:t>6 en 2019, 16 en 2020 , 12 en 2021, 23 en 2022, 6 en 2023</a:t>
            </a:r>
            <a:r>
              <a:rPr sz="2800" dirty="0"/>
              <a:t>)</a:t>
            </a: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r>
              <a:rPr lang="fr-FR" sz="2800" dirty="0"/>
              <a:t>A quoi ça sert le REX ? </a:t>
            </a:r>
            <a:r>
              <a:rPr lang="fr-FR" sz="2800" dirty="0">
                <a:hlinkClick r:id="rId2"/>
              </a:rPr>
              <a:t>https://ffplum.fr/securite/rex/liste-des-rex</a:t>
            </a:r>
            <a:r>
              <a:rPr lang="fr-FR" sz="2800" dirty="0"/>
              <a:t> </a:t>
            </a:r>
          </a:p>
          <a:p>
            <a:pPr marL="457200" indent="-457200" algn="l" defTabSz="531622">
              <a:buFont typeface="Arial" panose="020B0604020202020204" pitchFamily="34" charset="0"/>
              <a:buChar char="•"/>
              <a:defRPr sz="2548">
                <a:solidFill>
                  <a:schemeClr val="accent1">
                    <a:hueOff val="114395"/>
                    <a:lumOff val="-24975"/>
                  </a:schemeClr>
                </a:solidFill>
              </a:defRPr>
            </a:pP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r>
              <a:rPr lang="fr-FR" sz="2800" dirty="0"/>
              <a:t>Comment faire un REX ? https://ffplum.fr/securite/rex</a:t>
            </a:r>
            <a:endParaRPr sz="2800" dirty="0"/>
          </a:p>
          <a:p>
            <a:pPr algn="l" defTabSz="531622">
              <a:defRPr sz="2548">
                <a:solidFill>
                  <a:schemeClr val="accent1">
                    <a:hueOff val="114395"/>
                    <a:lumOff val="-24975"/>
                  </a:schemeClr>
                </a:solidFill>
              </a:defRPr>
            </a:pPr>
            <a:endParaRPr dirty="0"/>
          </a:p>
          <a:p>
            <a:pPr algn="l" defTabSz="531622">
              <a:defRPr sz="2548">
                <a:solidFill>
                  <a:schemeClr val="accent1">
                    <a:hueOff val="114395"/>
                    <a:lumOff val="-24975"/>
                  </a:schemeClr>
                </a:solidFill>
              </a:defRPr>
            </a:pPr>
            <a:endParaRPr dirty="0"/>
          </a:p>
        </p:txBody>
      </p:sp>
      <p:pic>
        <p:nvPicPr>
          <p:cNvPr id="129" name="Image 5" descr="Image 5"/>
          <p:cNvPicPr>
            <a:picLocks noChangeAspect="1"/>
          </p:cNvPicPr>
          <p:nvPr/>
        </p:nvPicPr>
        <p:blipFill>
          <a:blip r:embed="rId3"/>
          <a:stretch>
            <a:fillRect/>
          </a:stretch>
        </p:blipFill>
        <p:spPr>
          <a:xfrm>
            <a:off x="404278" y="365600"/>
            <a:ext cx="1492039" cy="1500810"/>
          </a:xfrm>
          <a:prstGeom prst="rect">
            <a:avLst/>
          </a:prstGeom>
          <a:ln w="12700">
            <a:miter lim="400000"/>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728" y="7248847"/>
            <a:ext cx="57150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752" y="2854119"/>
            <a:ext cx="12097344" cy="2376264"/>
          </a:xfrm>
          <a:prstGeom prst="rect">
            <a:avLst/>
          </a:prstGeom>
          <a:solidFill>
            <a:schemeClr val="accent3">
              <a:alpha val="2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7" name="Bilan de l’accidentologie 2018"/>
          <p:cNvSpPr txBox="1">
            <a:spLocks noGrp="1"/>
          </p:cNvSpPr>
          <p:nvPr>
            <p:ph type="ctrTitle"/>
          </p:nvPr>
        </p:nvSpPr>
        <p:spPr>
          <a:xfrm>
            <a:off x="1605856" y="1499939"/>
            <a:ext cx="10464801" cy="1216621"/>
          </a:xfrm>
          <a:prstGeom prst="rect">
            <a:avLst/>
          </a:prstGeom>
        </p:spPr>
        <p:txBody>
          <a:bodyPr>
            <a:normAutofit fontScale="90000"/>
          </a:bodyPr>
          <a:lstStyle>
            <a:lvl1pPr defTabSz="414781">
              <a:defRPr sz="5680" b="1">
                <a:solidFill>
                  <a:schemeClr val="accent1">
                    <a:hueOff val="114395"/>
                    <a:lumOff val="-24975"/>
                  </a:schemeClr>
                </a:solidFill>
                <a:latin typeface="Helvetica Neue"/>
                <a:ea typeface="Helvetica Neue"/>
                <a:cs typeface="Helvetica Neue"/>
                <a:sym typeface="Helvetica Neue"/>
              </a:defRPr>
            </a:lvl1pPr>
          </a:lstStyle>
          <a:p>
            <a:r>
              <a:rPr lang="fr-FR" dirty="0"/>
              <a:t>Un forum SV ? Pour quoi faire ?</a:t>
            </a:r>
            <a:endParaRPr dirty="0"/>
          </a:p>
        </p:txBody>
      </p:sp>
      <p:sp>
        <p:nvSpPr>
          <p:cNvPr id="128" name="Préambule :…"/>
          <p:cNvSpPr txBox="1">
            <a:spLocks noGrp="1"/>
          </p:cNvSpPr>
          <p:nvPr>
            <p:ph type="subTitle" idx="1"/>
          </p:nvPr>
        </p:nvSpPr>
        <p:spPr>
          <a:xfrm>
            <a:off x="840657" y="2572544"/>
            <a:ext cx="11875499" cy="2892014"/>
          </a:xfrm>
          <a:prstGeom prst="rect">
            <a:avLst/>
          </a:prstGeom>
        </p:spPr>
        <p:txBody>
          <a:bodyPr/>
          <a:lstStyle/>
          <a:p>
            <a:pPr algn="l" defTabSz="531622">
              <a:defRPr sz="2548">
                <a:solidFill>
                  <a:schemeClr val="accent1">
                    <a:hueOff val="114395"/>
                    <a:lumOff val="-24975"/>
                  </a:schemeClr>
                </a:solidFill>
              </a:defRPr>
            </a:pPr>
            <a:endParaRPr dirty="0"/>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Analyser</a:t>
            </a:r>
            <a:r>
              <a:rPr lang="fr-FR" sz="2800" dirty="0"/>
              <a:t> l’accidentologie (mais nous ne sommes pas le BEA !)</a:t>
            </a:r>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Proposer</a:t>
            </a:r>
            <a:r>
              <a:rPr lang="fr-FR" sz="2800" dirty="0"/>
              <a:t> des barrières aux risques</a:t>
            </a:r>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Alerter les pilotes </a:t>
            </a:r>
            <a:r>
              <a:rPr lang="fr-FR" sz="2800" dirty="0"/>
              <a:t>des facteurs à risques qui sont la cause de nombreux crashs, et essentiellement le Facteur Humain !</a:t>
            </a:r>
            <a:endParaRPr sz="2800" dirty="0"/>
          </a:p>
          <a:p>
            <a:pPr algn="l" defTabSz="531622">
              <a:defRPr sz="2548">
                <a:solidFill>
                  <a:schemeClr val="accent1">
                    <a:hueOff val="114395"/>
                    <a:lumOff val="-24975"/>
                  </a:schemeClr>
                </a:solidFill>
              </a:defRPr>
            </a:pPr>
            <a:endParaRPr dirty="0"/>
          </a:p>
          <a:p>
            <a:pPr algn="l" defTabSz="531622">
              <a:defRPr sz="2548">
                <a:solidFill>
                  <a:schemeClr val="accent1">
                    <a:hueOff val="114395"/>
                    <a:lumOff val="-24975"/>
                  </a:schemeClr>
                </a:solidFill>
              </a:defRPr>
            </a:pPr>
            <a:endParaRPr dirty="0"/>
          </a:p>
        </p:txBody>
      </p:sp>
      <p:sp>
        <p:nvSpPr>
          <p:cNvPr id="6" name="Rectangle 5"/>
          <p:cNvSpPr/>
          <p:nvPr/>
        </p:nvSpPr>
        <p:spPr>
          <a:xfrm>
            <a:off x="669752" y="5884912"/>
            <a:ext cx="12097344" cy="2376264"/>
          </a:xfrm>
          <a:prstGeom prst="rect">
            <a:avLst/>
          </a:prstGeom>
          <a:solidFill>
            <a:srgbClr val="FF0000">
              <a:alpha val="28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Rectangle 2"/>
          <p:cNvSpPr/>
          <p:nvPr/>
        </p:nvSpPr>
        <p:spPr>
          <a:xfrm>
            <a:off x="802928" y="6172944"/>
            <a:ext cx="11964168" cy="2246769"/>
          </a:xfrm>
          <a:prstGeom prst="rect">
            <a:avLst/>
          </a:prstGeom>
        </p:spPr>
        <p:txBody>
          <a:bodyPr wrap="square">
            <a:spAutoFit/>
          </a:bodyPr>
          <a:lstStyle/>
          <a:p>
            <a:pPr marL="457200" indent="-457200" algn="l" defTabSz="531622">
              <a:buFontTx/>
              <a:buChar char="×"/>
              <a:defRPr sz="2548">
                <a:solidFill>
                  <a:schemeClr val="accent1">
                    <a:hueOff val="114395"/>
                    <a:lumOff val="-24975"/>
                  </a:schemeClr>
                </a:solidFill>
              </a:defRPr>
            </a:pPr>
            <a:r>
              <a:rPr lang="fr-FR" sz="2800" dirty="0">
                <a:solidFill>
                  <a:schemeClr val="accent1">
                    <a:hueOff val="114395"/>
                    <a:lumOff val="-24975"/>
                  </a:schemeClr>
                </a:solidFill>
              </a:rPr>
              <a:t>Pas pour interdire ou imposer </a:t>
            </a:r>
            <a:r>
              <a:rPr lang="fr-FR" sz="2800" dirty="0">
                <a:solidFill>
                  <a:schemeClr val="accent1">
                    <a:hueOff val="114395"/>
                    <a:lumOff val="-24975"/>
                  </a:schemeClr>
                </a:solidFill>
                <a:sym typeface="Wingdings" panose="05000000000000000000" pitchFamily="2" charset="2"/>
              </a:rPr>
              <a:t></a:t>
            </a:r>
            <a:r>
              <a:rPr lang="fr-FR" sz="2800" b="0" dirty="0">
                <a:solidFill>
                  <a:schemeClr val="accent1">
                    <a:hueOff val="114395"/>
                    <a:lumOff val="-24975"/>
                  </a:schemeClr>
                </a:solidFill>
                <a:sym typeface="Wingdings" panose="05000000000000000000" pitchFamily="2" charset="2"/>
              </a:rPr>
              <a:t>ce sont les règles de l’Air, du vol à vue qui s’appliquent de façon réglementaire.</a:t>
            </a:r>
          </a:p>
          <a:p>
            <a:pPr marL="457200" indent="-457200" algn="l" defTabSz="531622">
              <a:buFontTx/>
              <a:buChar char="×"/>
              <a:defRPr sz="2548">
                <a:solidFill>
                  <a:schemeClr val="accent1">
                    <a:hueOff val="114395"/>
                    <a:lumOff val="-24975"/>
                  </a:schemeClr>
                </a:solidFill>
              </a:defRPr>
            </a:pPr>
            <a:endParaRPr lang="fr-FR" sz="2800" b="0" dirty="0">
              <a:solidFill>
                <a:schemeClr val="accent1">
                  <a:hueOff val="114395"/>
                  <a:lumOff val="-24975"/>
                </a:schemeClr>
              </a:solidFill>
            </a:endParaRPr>
          </a:p>
          <a:p>
            <a:pPr marL="457200" indent="-457200" algn="l" defTabSz="531622">
              <a:buFontTx/>
              <a:buChar char="×"/>
              <a:defRPr sz="2548">
                <a:solidFill>
                  <a:schemeClr val="accent1">
                    <a:hueOff val="114395"/>
                    <a:lumOff val="-24975"/>
                  </a:schemeClr>
                </a:solidFill>
              </a:defRPr>
            </a:pPr>
            <a:r>
              <a:rPr lang="fr-FR" sz="2800" dirty="0">
                <a:solidFill>
                  <a:schemeClr val="accent1">
                    <a:hueOff val="114395"/>
                    <a:lumOff val="-24975"/>
                  </a:schemeClr>
                </a:solidFill>
              </a:rPr>
              <a:t>Pas pour juger </a:t>
            </a:r>
            <a:r>
              <a:rPr lang="fr-FR" sz="2800" dirty="0">
                <a:solidFill>
                  <a:schemeClr val="accent1">
                    <a:hueOff val="114395"/>
                    <a:lumOff val="-24975"/>
                  </a:schemeClr>
                </a:solidFill>
                <a:sym typeface="Wingdings" panose="05000000000000000000" pitchFamily="2" charset="2"/>
              </a:rPr>
              <a:t></a:t>
            </a:r>
            <a:r>
              <a:rPr lang="fr-FR" sz="2800" b="0" dirty="0">
                <a:solidFill>
                  <a:schemeClr val="accent1">
                    <a:hueOff val="114395"/>
                    <a:lumOff val="-24975"/>
                  </a:schemeClr>
                </a:solidFill>
                <a:sym typeface="Wingdings" panose="05000000000000000000" pitchFamily="2" charset="2"/>
              </a:rPr>
              <a:t>c’est le rôle du juge, de la DGAC…</a:t>
            </a:r>
            <a:endParaRPr lang="fr-FR" sz="2800" b="0" dirty="0">
              <a:solidFill>
                <a:schemeClr val="accent1">
                  <a:hueOff val="114395"/>
                  <a:lumOff val="-24975"/>
                </a:schemeClr>
              </a:solidFill>
            </a:endParaRPr>
          </a:p>
          <a:p>
            <a:pPr algn="l" defTabSz="531622">
              <a:defRPr sz="2548">
                <a:solidFill>
                  <a:schemeClr val="accent1">
                    <a:hueOff val="114395"/>
                    <a:lumOff val="-24975"/>
                  </a:schemeClr>
                </a:solidFill>
              </a:defRPr>
            </a:pPr>
            <a:endParaRPr lang="fr-FR" sz="2800" dirty="0">
              <a:solidFill>
                <a:schemeClr val="accent1">
                  <a:hueOff val="114395"/>
                  <a:lumOff val="-24975"/>
                </a:schemeClr>
              </a:solidFill>
            </a:endParaRPr>
          </a:p>
        </p:txBody>
      </p:sp>
    </p:spTree>
    <p:extLst>
      <p:ext uri="{BB962C8B-B14F-4D97-AF65-F5344CB8AC3E}">
        <p14:creationId xmlns:p14="http://schemas.microsoft.com/office/powerpoint/2010/main" val="1383782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
                                            <p:bg/>
                                          </p:spTgt>
                                        </p:tgtEl>
                                        <p:attrNameLst>
                                          <p:attrName>style.visibility</p:attrName>
                                        </p:attrNameLst>
                                      </p:cBhvr>
                                      <p:to>
                                        <p:strVal val="visible"/>
                                      </p:to>
                                    </p:set>
                                    <p:animEffect transition="in" filter="fade">
                                      <p:cBhvr>
                                        <p:cTn id="7" dur="2000"/>
                                        <p:tgtEl>
                                          <p:spTgt spid="128">
                                            <p:bg/>
                                          </p:spTgt>
                                        </p:tgtEl>
                                      </p:cBhvr>
                                    </p:animEffect>
                                    <p:anim calcmode="lin" valueType="num">
                                      <p:cBhvr>
                                        <p:cTn id="8" dur="2000" fill="hold"/>
                                        <p:tgtEl>
                                          <p:spTgt spid="128">
                                            <p:bg/>
                                          </p:spTgt>
                                        </p:tgtEl>
                                        <p:attrNameLst>
                                          <p:attrName>ppt_x</p:attrName>
                                        </p:attrNameLst>
                                      </p:cBhvr>
                                      <p:tavLst>
                                        <p:tav tm="0">
                                          <p:val>
                                            <p:strVal val="#ppt_x"/>
                                          </p:val>
                                        </p:tav>
                                        <p:tav tm="100000">
                                          <p:val>
                                            <p:strVal val="#ppt_x"/>
                                          </p:val>
                                        </p:tav>
                                      </p:tavLst>
                                    </p:anim>
                                    <p:anim calcmode="lin" valueType="num">
                                      <p:cBhvr>
                                        <p:cTn id="9" dur="2000" fill="hold"/>
                                        <p:tgtEl>
                                          <p:spTgt spid="128">
                                            <p:bg/>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128">
                                            <p:txEl>
                                              <p:pRg st="1" end="1"/>
                                            </p:txEl>
                                          </p:spTgt>
                                        </p:tgtEl>
                                        <p:attrNameLst>
                                          <p:attrName>style.visibility</p:attrName>
                                        </p:attrNameLst>
                                      </p:cBhvr>
                                      <p:to>
                                        <p:strVal val="visible"/>
                                      </p:to>
                                    </p:set>
                                    <p:animEffect transition="in" filter="fade">
                                      <p:cBhvr>
                                        <p:cTn id="19" dur="2000"/>
                                        <p:tgtEl>
                                          <p:spTgt spid="128">
                                            <p:txEl>
                                              <p:pRg st="1" end="1"/>
                                            </p:txEl>
                                          </p:spTgt>
                                        </p:tgtEl>
                                      </p:cBhvr>
                                    </p:animEffect>
                                    <p:anim calcmode="lin" valueType="num">
                                      <p:cBhvr>
                                        <p:cTn id="20" dur="2000" fill="hold"/>
                                        <p:tgtEl>
                                          <p:spTgt spid="12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2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0"/>
                                  </p:stCondLst>
                                  <p:childTnLst>
                                    <p:set>
                                      <p:cBhvr>
                                        <p:cTn id="24" dur="1" fill="hold">
                                          <p:stCondLst>
                                            <p:cond delay="0"/>
                                          </p:stCondLst>
                                        </p:cTn>
                                        <p:tgtEl>
                                          <p:spTgt spid="128">
                                            <p:txEl>
                                              <p:pRg st="2" end="2"/>
                                            </p:txEl>
                                          </p:spTgt>
                                        </p:tgtEl>
                                        <p:attrNameLst>
                                          <p:attrName>style.visibility</p:attrName>
                                        </p:attrNameLst>
                                      </p:cBhvr>
                                      <p:to>
                                        <p:strVal val="visible"/>
                                      </p:to>
                                    </p:set>
                                    <p:animEffect transition="in" filter="fade">
                                      <p:cBhvr>
                                        <p:cTn id="25" dur="2000"/>
                                        <p:tgtEl>
                                          <p:spTgt spid="128">
                                            <p:txEl>
                                              <p:pRg st="2" end="2"/>
                                            </p:txEl>
                                          </p:spTgt>
                                        </p:tgtEl>
                                      </p:cBhvr>
                                    </p:animEffect>
                                    <p:anim calcmode="lin" valueType="num">
                                      <p:cBhvr>
                                        <p:cTn id="26" dur="2000" fill="hold"/>
                                        <p:tgtEl>
                                          <p:spTgt spid="128">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12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0"/>
                                  </p:stCondLst>
                                  <p:childTnLst>
                                    <p:set>
                                      <p:cBhvr>
                                        <p:cTn id="30" dur="1" fill="hold">
                                          <p:stCondLst>
                                            <p:cond delay="0"/>
                                          </p:stCondLst>
                                        </p:cTn>
                                        <p:tgtEl>
                                          <p:spTgt spid="128">
                                            <p:txEl>
                                              <p:pRg st="3" end="3"/>
                                            </p:txEl>
                                          </p:spTgt>
                                        </p:tgtEl>
                                        <p:attrNameLst>
                                          <p:attrName>style.visibility</p:attrName>
                                        </p:attrNameLst>
                                      </p:cBhvr>
                                      <p:to>
                                        <p:strVal val="visible"/>
                                      </p:to>
                                    </p:set>
                                    <p:animEffect transition="in" filter="fade">
                                      <p:cBhvr>
                                        <p:cTn id="31" dur="2000"/>
                                        <p:tgtEl>
                                          <p:spTgt spid="128">
                                            <p:txEl>
                                              <p:pRg st="3" end="3"/>
                                            </p:txEl>
                                          </p:spTgt>
                                        </p:tgtEl>
                                      </p:cBhvr>
                                    </p:animEffect>
                                    <p:anim calcmode="lin" valueType="num">
                                      <p:cBhvr>
                                        <p:cTn id="32" dur="2000" fill="hold"/>
                                        <p:tgtEl>
                                          <p:spTgt spid="128">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1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1000"/>
                                        <p:tgtEl>
                                          <p:spTgt spid="3">
                                            <p:txEl>
                                              <p:pRg st="2" end="2"/>
                                            </p:txEl>
                                          </p:spTgt>
                                        </p:tgtEl>
                                      </p:cBhvr>
                                    </p:animEffect>
                                    <p:anim calcmode="lin" valueType="num">
                                      <p:cBhvr>
                                        <p:cTn id="4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8" grpId="0" uiExpand="1" build="p"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270000" y="3004592"/>
            <a:ext cx="10705008" cy="5136108"/>
          </a:xfrm>
        </p:spPr>
        <p:txBody>
          <a:bodyPr anchor="t">
            <a:normAutofit/>
          </a:bodyPr>
          <a:lstStyle/>
          <a:p>
            <a:pPr fontAlgn="b"/>
            <a:br>
              <a:rPr lang="fr-FR" sz="2400">
                <a:solidFill>
                  <a:srgbClr val="7030A0"/>
                </a:solidFill>
                <a:hlinkClick r:id="rId2" action="ppaction://hlinkfile"/>
              </a:rPr>
            </a:br>
            <a:br>
              <a:rPr lang="fr-FR" sz="1300"/>
            </a:br>
            <a:endParaRPr lang="fr-FR" sz="2200">
              <a:hlinkClick r:id="rId2" action="ppaction://hlinkfile"/>
            </a:endParaRPr>
          </a:p>
        </p:txBody>
      </p:sp>
      <p:sp>
        <p:nvSpPr>
          <p:cNvPr id="7" name="Merci pour votre écoute !!…"/>
          <p:cNvSpPr txBox="1">
            <a:spLocks/>
          </p:cNvSpPr>
          <p:nvPr/>
        </p:nvSpPr>
        <p:spPr>
          <a:xfrm>
            <a:off x="541651" y="916360"/>
            <a:ext cx="12225446" cy="1440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defRPr>
                <a:solidFill>
                  <a:schemeClr val="accent1">
                    <a:hueOff val="114395"/>
                    <a:lumOff val="-24975"/>
                  </a:schemeClr>
                </a:solidFill>
              </a:defRPr>
            </a:pPr>
            <a:r>
              <a:rPr lang="fr-FR" sz="4000" b="1">
                <a:solidFill>
                  <a:schemeClr val="accent1">
                    <a:hueOff val="114395"/>
                    <a:lumOff val="-24975"/>
                  </a:schemeClr>
                </a:solidFill>
              </a:rPr>
              <a:t>Les performances ULM : diagramme de KOCH</a:t>
            </a:r>
            <a:endParaRPr lang="fr-FR" sz="4800">
              <a:solidFill>
                <a:schemeClr val="accent1">
                  <a:hueOff val="114395"/>
                  <a:lumOff val="-24975"/>
                </a:schemeClr>
              </a:solidFill>
            </a:endParaRPr>
          </a:p>
        </p:txBody>
      </p:sp>
      <p:sp>
        <p:nvSpPr>
          <p:cNvPr id="2" name="Espace réservé du texte 1"/>
          <p:cNvSpPr>
            <a:spLocks noGrp="1"/>
          </p:cNvSpPr>
          <p:nvPr>
            <p:ph type="body" sz="quarter" idx="1"/>
          </p:nvPr>
        </p:nvSpPr>
        <p:spPr/>
        <p:txBody>
          <a:bodyPr/>
          <a:lstStyle/>
          <a:p>
            <a:endParaRPr lang="fr-F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0" y="2716560"/>
            <a:ext cx="11745656" cy="6566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8992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1852786"/>
            <a:ext cx="10953750" cy="770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270000" y="3004592"/>
            <a:ext cx="10705008" cy="5136108"/>
          </a:xfrm>
        </p:spPr>
        <p:txBody>
          <a:bodyPr anchor="t">
            <a:normAutofit/>
          </a:bodyPr>
          <a:lstStyle/>
          <a:p>
            <a:pPr fontAlgn="b"/>
            <a:br>
              <a:rPr lang="fr-FR" sz="2400">
                <a:solidFill>
                  <a:srgbClr val="7030A0"/>
                </a:solidFill>
                <a:hlinkClick r:id="rId3" action="ppaction://hlinkfile"/>
              </a:rPr>
            </a:br>
            <a:br>
              <a:rPr lang="fr-FR" sz="1300"/>
            </a:br>
            <a:endParaRPr lang="fr-FR" sz="2200">
              <a:hlinkClick r:id="rId3" action="ppaction://hlinkfile"/>
            </a:endParaRPr>
          </a:p>
        </p:txBody>
      </p:sp>
    </p:spTree>
    <p:extLst>
      <p:ext uri="{BB962C8B-B14F-4D97-AF65-F5344CB8AC3E}">
        <p14:creationId xmlns:p14="http://schemas.microsoft.com/office/powerpoint/2010/main" val="1784933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63" y="1943286"/>
            <a:ext cx="10429875" cy="763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270000" y="2788568"/>
            <a:ext cx="10705008" cy="5136108"/>
          </a:xfrm>
        </p:spPr>
        <p:txBody>
          <a:bodyPr anchor="t">
            <a:normAutofit/>
          </a:bodyPr>
          <a:lstStyle/>
          <a:p>
            <a:pPr fontAlgn="b"/>
            <a:br>
              <a:rPr lang="fr-FR" sz="2400">
                <a:solidFill>
                  <a:srgbClr val="7030A0"/>
                </a:solidFill>
                <a:hlinkClick r:id="rId3" action="ppaction://hlinkfile"/>
              </a:rPr>
            </a:br>
            <a:br>
              <a:rPr lang="fr-FR" sz="1300"/>
            </a:br>
            <a:endParaRPr lang="fr-FR" sz="2200">
              <a:hlinkClick r:id="rId3" action="ppaction://hlinkfile"/>
            </a:endParaRPr>
          </a:p>
        </p:txBody>
      </p:sp>
    </p:spTree>
    <p:extLst>
      <p:ext uri="{BB962C8B-B14F-4D97-AF65-F5344CB8AC3E}">
        <p14:creationId xmlns:p14="http://schemas.microsoft.com/office/powerpoint/2010/main" val="78190143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78064" y="2307767"/>
            <a:ext cx="4140877" cy="552011"/>
          </a:xfrm>
          <a:prstGeom prst="rect">
            <a:avLst/>
          </a:prstGeom>
          <a:noFill/>
        </p:spPr>
        <p:txBody>
          <a:bodyPr wrap="none" rtlCol="0">
            <a:spAutoFit/>
          </a:bodyPr>
          <a:lstStyle/>
          <a:p>
            <a:r>
              <a:rPr lang="fr-FR" sz="2987" dirty="0"/>
              <a:t>IMAGERIE MENTALE </a:t>
            </a:r>
          </a:p>
        </p:txBody>
      </p:sp>
      <p:sp>
        <p:nvSpPr>
          <p:cNvPr id="4" name="ZoneTexte 3">
            <a:extLst>
              <a:ext uri="{FF2B5EF4-FFF2-40B4-BE49-F238E27FC236}">
                <a16:creationId xmlns:a16="http://schemas.microsoft.com/office/drawing/2014/main" id="{5674FCCE-761A-8683-C723-E09223CA2ADD}"/>
              </a:ext>
            </a:extLst>
          </p:cNvPr>
          <p:cNvSpPr txBox="1"/>
          <p:nvPr/>
        </p:nvSpPr>
        <p:spPr>
          <a:xfrm>
            <a:off x="301209" y="3426595"/>
            <a:ext cx="5083443" cy="2031325"/>
          </a:xfrm>
          <a:prstGeom prst="rect">
            <a:avLst/>
          </a:prstGeom>
          <a:noFill/>
        </p:spPr>
        <p:txBody>
          <a:bodyPr wrap="none" rtlCol="0">
            <a:spAutoFit/>
          </a:bodyPr>
          <a:lstStyle/>
          <a:p>
            <a:r>
              <a:rPr lang="fr-FR" sz="1800" dirty="0"/>
              <a:t>AVANT LE VOL </a:t>
            </a:r>
            <a:r>
              <a:rPr lang="fr-FR" sz="1200" i="1" dirty="0"/>
              <a:t>(PRE ACTIVATION) </a:t>
            </a:r>
            <a:r>
              <a:rPr lang="fr-FR" sz="1800" dirty="0"/>
              <a:t>: </a:t>
            </a:r>
          </a:p>
          <a:p>
            <a:endParaRPr lang="fr-FR" sz="1800" dirty="0"/>
          </a:p>
          <a:p>
            <a:pPr marL="304810" indent="-304810">
              <a:buFont typeface="Arial" panose="020B0604020202020204" pitchFamily="34" charset="0"/>
              <a:buChar char="•"/>
            </a:pPr>
            <a:r>
              <a:rPr lang="fr-FR" sz="1800" dirty="0"/>
              <a:t>Pour avoir le bon geste.</a:t>
            </a:r>
          </a:p>
          <a:p>
            <a:endParaRPr lang="fr-FR" sz="1800" dirty="0"/>
          </a:p>
          <a:p>
            <a:pPr marL="304810" indent="-304810">
              <a:buFont typeface="Arial" panose="020B0604020202020204" pitchFamily="34" charset="0"/>
              <a:buChar char="•"/>
            </a:pPr>
            <a:r>
              <a:rPr lang="fr-FR" sz="1800" dirty="0"/>
              <a:t>Pour imprimer la mémoire musculaire. </a:t>
            </a:r>
          </a:p>
          <a:p>
            <a:endParaRPr lang="fr-FR" sz="1800" dirty="0"/>
          </a:p>
          <a:p>
            <a:pPr marL="304810" indent="-304810">
              <a:buFont typeface="Arial" panose="020B0604020202020204" pitchFamily="34" charset="0"/>
              <a:buChar char="•"/>
            </a:pPr>
            <a:r>
              <a:rPr lang="fr-FR" sz="1800" dirty="0"/>
              <a:t>Pour appliquer une procédure d’urgence. </a:t>
            </a:r>
          </a:p>
        </p:txBody>
      </p:sp>
      <p:sp>
        <p:nvSpPr>
          <p:cNvPr id="6" name="ZoneTexte 5">
            <a:extLst>
              <a:ext uri="{FF2B5EF4-FFF2-40B4-BE49-F238E27FC236}">
                <a16:creationId xmlns:a16="http://schemas.microsoft.com/office/drawing/2014/main" id="{EF7DD6EA-E55C-1803-4072-DEAA1AB3BAE1}"/>
              </a:ext>
            </a:extLst>
          </p:cNvPr>
          <p:cNvSpPr txBox="1"/>
          <p:nvPr/>
        </p:nvSpPr>
        <p:spPr>
          <a:xfrm>
            <a:off x="6344065" y="3426595"/>
            <a:ext cx="6673622" cy="2031325"/>
          </a:xfrm>
          <a:prstGeom prst="rect">
            <a:avLst/>
          </a:prstGeom>
          <a:noFill/>
        </p:spPr>
        <p:txBody>
          <a:bodyPr wrap="none" rtlCol="0">
            <a:spAutoFit/>
          </a:bodyPr>
          <a:lstStyle/>
          <a:p>
            <a:r>
              <a:rPr lang="fr-FR" sz="1800" dirty="0"/>
              <a:t>APRES LE VOL  (AMELIORATION) : </a:t>
            </a:r>
          </a:p>
          <a:p>
            <a:endParaRPr lang="fr-FR" sz="1800" dirty="0"/>
          </a:p>
          <a:p>
            <a:pPr marL="304810" indent="-304810">
              <a:buFont typeface="Arial" panose="020B0604020202020204" pitchFamily="34" charset="0"/>
              <a:buChar char="•"/>
            </a:pPr>
            <a:r>
              <a:rPr lang="fr-FR" sz="1800" dirty="0"/>
              <a:t>Pour corriger, détecter une erreur de gestuel.</a:t>
            </a:r>
          </a:p>
          <a:p>
            <a:endParaRPr lang="fr-FR" sz="1800" dirty="0"/>
          </a:p>
          <a:p>
            <a:pPr marL="304810" indent="-304810">
              <a:buFont typeface="Arial" panose="020B0604020202020204" pitchFamily="34" charset="0"/>
              <a:buChar char="•"/>
            </a:pPr>
            <a:r>
              <a:rPr lang="fr-FR" sz="1800" dirty="0"/>
              <a:t>Pour amélioré le mouvement et  la mémoire musculaire. </a:t>
            </a:r>
          </a:p>
          <a:p>
            <a:endParaRPr lang="fr-FR" sz="1800" dirty="0"/>
          </a:p>
          <a:p>
            <a:pPr marL="304810" indent="-304810">
              <a:buFont typeface="Arial" panose="020B0604020202020204" pitchFamily="34" charset="0"/>
              <a:buChar char="•"/>
            </a:pPr>
            <a:r>
              <a:rPr lang="fr-FR" sz="1800" dirty="0"/>
              <a:t>Pour débriefer une partie technique du vol </a:t>
            </a:r>
          </a:p>
        </p:txBody>
      </p:sp>
      <p:sp>
        <p:nvSpPr>
          <p:cNvPr id="7" name="ZoneTexte 6">
            <a:extLst>
              <a:ext uri="{FF2B5EF4-FFF2-40B4-BE49-F238E27FC236}">
                <a16:creationId xmlns:a16="http://schemas.microsoft.com/office/drawing/2014/main" id="{3AA4E53A-FB57-9FBE-ADF5-7A7A942F3DC3}"/>
              </a:ext>
            </a:extLst>
          </p:cNvPr>
          <p:cNvSpPr txBox="1"/>
          <p:nvPr/>
        </p:nvSpPr>
        <p:spPr>
          <a:xfrm>
            <a:off x="-148324" y="6448427"/>
            <a:ext cx="13193034" cy="617733"/>
          </a:xfrm>
          <a:prstGeom prst="rect">
            <a:avLst/>
          </a:prstGeom>
          <a:noFill/>
        </p:spPr>
        <p:txBody>
          <a:bodyPr wrap="none" rtlCol="0">
            <a:spAutoFit/>
          </a:bodyPr>
          <a:lstStyle/>
          <a:p>
            <a:r>
              <a:rPr lang="fr-FR" sz="1707" dirty="0"/>
              <a:t>En sport ou n’importe quelle autre discipline, pour ancrer un nouveau mouvement il faut le répéter un certain nombre de fois.</a:t>
            </a:r>
          </a:p>
          <a:p>
            <a:pPr algn="ctr"/>
            <a:r>
              <a:rPr lang="fr-FR" sz="1707" dirty="0"/>
              <a:t>ENCRAGE MÉMOIRE PROCEDURAL </a:t>
            </a:r>
          </a:p>
        </p:txBody>
      </p:sp>
      <p:sp>
        <p:nvSpPr>
          <p:cNvPr id="8" name="ZoneTexte 7">
            <a:extLst>
              <a:ext uri="{FF2B5EF4-FFF2-40B4-BE49-F238E27FC236}">
                <a16:creationId xmlns:a16="http://schemas.microsoft.com/office/drawing/2014/main" id="{7BAB292F-940A-DD2D-6478-FF28AE30F314}"/>
              </a:ext>
            </a:extLst>
          </p:cNvPr>
          <p:cNvSpPr txBox="1"/>
          <p:nvPr/>
        </p:nvSpPr>
        <p:spPr>
          <a:xfrm>
            <a:off x="2037904" y="7808929"/>
            <a:ext cx="9621544" cy="486287"/>
          </a:xfrm>
          <a:prstGeom prst="rect">
            <a:avLst/>
          </a:prstGeom>
          <a:noFill/>
        </p:spPr>
        <p:txBody>
          <a:bodyPr wrap="none" rtlCol="0">
            <a:spAutoFit/>
          </a:bodyPr>
          <a:lstStyle/>
          <a:p>
            <a:r>
              <a:rPr lang="fr-FR" sz="2560" dirty="0"/>
              <a:t>Cette perspective fait appel au cinq sens et à la kinesthésie. </a:t>
            </a:r>
          </a:p>
        </p:txBody>
      </p:sp>
      <p:pic>
        <p:nvPicPr>
          <p:cNvPr id="10" name="Image 9">
            <a:extLst>
              <a:ext uri="{FF2B5EF4-FFF2-40B4-BE49-F238E27FC236}">
                <a16:creationId xmlns:a16="http://schemas.microsoft.com/office/drawing/2014/main" id="{E6A41922-5DE7-F618-5466-3DEDD157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80" y="1338992"/>
            <a:ext cx="1872074" cy="1505980"/>
          </a:xfrm>
          <a:prstGeom prst="rect">
            <a:avLst/>
          </a:prstGeom>
          <a:effectLst>
            <a:softEdge rad="127000"/>
          </a:effectLst>
        </p:spPr>
      </p:pic>
      <p:pic>
        <p:nvPicPr>
          <p:cNvPr id="12" name="Image 11" descr="Une image contenant texte, extérieur, bras&#10;&#10;Description générée automatiquement">
            <a:extLst>
              <a:ext uri="{FF2B5EF4-FFF2-40B4-BE49-F238E27FC236}">
                <a16:creationId xmlns:a16="http://schemas.microsoft.com/office/drawing/2014/main" id="{1FB5CFCB-A9F0-9ECE-77A3-0DBBB2B86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23" y="7208519"/>
            <a:ext cx="1670818" cy="1270964"/>
          </a:xfrm>
          <a:prstGeom prst="rect">
            <a:avLst/>
          </a:prstGeom>
          <a:effectLst>
            <a:softEdge rad="127000"/>
          </a:effectLst>
        </p:spPr>
      </p:pic>
    </p:spTree>
    <p:extLst>
      <p:ext uri="{BB962C8B-B14F-4D97-AF65-F5344CB8AC3E}">
        <p14:creationId xmlns:p14="http://schemas.microsoft.com/office/powerpoint/2010/main" val="31926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41960" y="8453556"/>
            <a:ext cx="7058343" cy="552011"/>
          </a:xfrm>
          <a:prstGeom prst="rect">
            <a:avLst/>
          </a:prstGeom>
          <a:noFill/>
        </p:spPr>
        <p:txBody>
          <a:bodyPr wrap="none" rtlCol="0">
            <a:spAutoFit/>
          </a:bodyPr>
          <a:lstStyle/>
          <a:p>
            <a:r>
              <a:rPr lang="fr-FR" sz="2987" dirty="0"/>
              <a:t>UN NOUVEL OUTILS PEDAGOGIQUE </a:t>
            </a:r>
          </a:p>
        </p:txBody>
      </p:sp>
      <p:sp>
        <p:nvSpPr>
          <p:cNvPr id="8" name="ZoneTexte 7">
            <a:extLst>
              <a:ext uri="{FF2B5EF4-FFF2-40B4-BE49-F238E27FC236}">
                <a16:creationId xmlns:a16="http://schemas.microsoft.com/office/drawing/2014/main" id="{7BAB292F-940A-DD2D-6478-FF28AE30F314}"/>
              </a:ext>
            </a:extLst>
          </p:cNvPr>
          <p:cNvSpPr txBox="1"/>
          <p:nvPr/>
        </p:nvSpPr>
        <p:spPr>
          <a:xfrm>
            <a:off x="165696" y="2868101"/>
            <a:ext cx="11028119" cy="880241"/>
          </a:xfrm>
          <a:prstGeom prst="rect">
            <a:avLst/>
          </a:prstGeom>
          <a:noFill/>
        </p:spPr>
        <p:txBody>
          <a:bodyPr wrap="square" rtlCol="0">
            <a:spAutoFit/>
          </a:bodyPr>
          <a:lstStyle/>
          <a:p>
            <a:r>
              <a:rPr lang="fr-FR" sz="2560" dirty="0"/>
              <a:t>La visualisation et la répétition mentale est un outils pédagogique puissants de simulations et d’entrainement.  </a:t>
            </a:r>
          </a:p>
        </p:txBody>
      </p:sp>
      <p:pic>
        <p:nvPicPr>
          <p:cNvPr id="10" name="Image 9">
            <a:extLst>
              <a:ext uri="{FF2B5EF4-FFF2-40B4-BE49-F238E27FC236}">
                <a16:creationId xmlns:a16="http://schemas.microsoft.com/office/drawing/2014/main" id="{E6A41922-5DE7-F618-5466-3DEDD157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80" y="1338992"/>
            <a:ext cx="1872074" cy="1505980"/>
          </a:xfrm>
          <a:prstGeom prst="rect">
            <a:avLst/>
          </a:prstGeom>
          <a:effectLst>
            <a:softEdge rad="127000"/>
          </a:effectLst>
        </p:spPr>
      </p:pic>
      <p:graphicFrame>
        <p:nvGraphicFramePr>
          <p:cNvPr id="14" name="ZoneTexte 1">
            <a:extLst>
              <a:ext uri="{FF2B5EF4-FFF2-40B4-BE49-F238E27FC236}">
                <a16:creationId xmlns:a16="http://schemas.microsoft.com/office/drawing/2014/main" id="{F52FC637-25EA-7342-9CD5-8881E20B0B41}"/>
              </a:ext>
            </a:extLst>
          </p:cNvPr>
          <p:cNvGraphicFramePr/>
          <p:nvPr/>
        </p:nvGraphicFramePr>
        <p:xfrm>
          <a:off x="512064" y="3878329"/>
          <a:ext cx="10924700" cy="4366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ZoneTexte 1">
            <a:extLst>
              <a:ext uri="{FF2B5EF4-FFF2-40B4-BE49-F238E27FC236}">
                <a16:creationId xmlns:a16="http://schemas.microsoft.com/office/drawing/2014/main" id="{DE2F9CE1-22B7-FB68-CBF9-132D4F6AA16F}"/>
              </a:ext>
            </a:extLst>
          </p:cNvPr>
          <p:cNvSpPr txBox="1"/>
          <p:nvPr/>
        </p:nvSpPr>
        <p:spPr>
          <a:xfrm>
            <a:off x="3478064" y="2045354"/>
            <a:ext cx="4140877" cy="552011"/>
          </a:xfrm>
          <a:prstGeom prst="rect">
            <a:avLst/>
          </a:prstGeom>
          <a:noFill/>
        </p:spPr>
        <p:txBody>
          <a:bodyPr wrap="none" rtlCol="0">
            <a:spAutoFit/>
          </a:bodyPr>
          <a:lstStyle/>
          <a:p>
            <a:r>
              <a:rPr lang="fr-FR" sz="2987" dirty="0"/>
              <a:t>IMAGERIE MENTALE </a:t>
            </a:r>
          </a:p>
        </p:txBody>
      </p:sp>
    </p:spTree>
    <p:extLst>
      <p:ext uri="{BB962C8B-B14F-4D97-AF65-F5344CB8AC3E}">
        <p14:creationId xmlns:p14="http://schemas.microsoft.com/office/powerpoint/2010/main" val="404818441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20-06-04 à 21.01.2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27" y="1508949"/>
            <a:ext cx="1184304" cy="775923"/>
          </a:xfrm>
          <a:prstGeom prst="rect">
            <a:avLst/>
          </a:prstGeom>
        </p:spPr>
      </p:pic>
      <p:sp>
        <p:nvSpPr>
          <p:cNvPr id="4" name="ZoneTexte 3"/>
          <p:cNvSpPr txBox="1"/>
          <p:nvPr/>
        </p:nvSpPr>
        <p:spPr>
          <a:xfrm>
            <a:off x="4597148" y="1828012"/>
            <a:ext cx="3991797" cy="617541"/>
          </a:xfrm>
          <a:prstGeom prst="rect">
            <a:avLst/>
          </a:prstGeom>
          <a:noFill/>
        </p:spPr>
        <p:txBody>
          <a:bodyPr wrap="none" rtlCol="0">
            <a:spAutoFit/>
          </a:bodyPr>
          <a:lstStyle/>
          <a:p>
            <a:r>
              <a:rPr lang="fr-FR" sz="3413" dirty="0">
                <a:latin typeface="Monaco"/>
                <a:cs typeface="Monaco"/>
              </a:rPr>
              <a:t>REPETITION MENTAL</a:t>
            </a:r>
          </a:p>
        </p:txBody>
      </p:sp>
      <p:sp>
        <p:nvSpPr>
          <p:cNvPr id="2" name="Rectangle 1"/>
          <p:cNvSpPr/>
          <p:nvPr/>
        </p:nvSpPr>
        <p:spPr>
          <a:xfrm>
            <a:off x="1821880" y="2643496"/>
            <a:ext cx="9166292" cy="486287"/>
          </a:xfrm>
          <a:prstGeom prst="rect">
            <a:avLst/>
          </a:prstGeom>
        </p:spPr>
        <p:txBody>
          <a:bodyPr wrap="none">
            <a:spAutoFit/>
          </a:bodyPr>
          <a:lstStyle/>
          <a:p>
            <a:r>
              <a:rPr lang="fr-FR" sz="2560" dirty="0">
                <a:hlinkClick r:id="rId4"/>
              </a:rPr>
              <a:t>Vidéo : https://www.youtube.com/watch?v=zYabRkWjZkA</a:t>
            </a:r>
            <a:endParaRPr lang="fr-FR" sz="2560" dirty="0"/>
          </a:p>
        </p:txBody>
      </p:sp>
      <p:pic>
        <p:nvPicPr>
          <p:cNvPr id="6" name="Image 5" descr="Capture d’écran 2022-01-06 à 16.08.15.png"/>
          <p:cNvPicPr>
            <a:picLocks noChangeAspect="1"/>
          </p:cNvPicPr>
          <p:nvPr/>
        </p:nvPicPr>
        <p:blipFill rotWithShape="1">
          <a:blip r:embed="rId5">
            <a:extLst>
              <a:ext uri="{28A0092B-C50C-407E-A947-70E740481C1C}">
                <a14:useLocalDpi xmlns:a14="http://schemas.microsoft.com/office/drawing/2010/main" val="0"/>
              </a:ext>
            </a:extLst>
          </a:blip>
          <a:srcRect l="4312" t="4938" r="3924" b="2469"/>
          <a:stretch/>
        </p:blipFill>
        <p:spPr>
          <a:xfrm>
            <a:off x="2203592" y="3327726"/>
            <a:ext cx="8976924" cy="5062175"/>
          </a:xfrm>
          <a:prstGeom prst="rect">
            <a:avLst/>
          </a:prstGeom>
        </p:spPr>
      </p:pic>
    </p:spTree>
    <p:extLst>
      <p:ext uri="{BB962C8B-B14F-4D97-AF65-F5344CB8AC3E}">
        <p14:creationId xmlns:p14="http://schemas.microsoft.com/office/powerpoint/2010/main" val="27078483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Que faire suite à un incident ou un accident dans votre région ?…"/>
          <p:cNvSpPr txBox="1">
            <a:spLocks noGrp="1"/>
          </p:cNvSpPr>
          <p:nvPr>
            <p:ph type="subTitle" idx="1"/>
          </p:nvPr>
        </p:nvSpPr>
        <p:spPr>
          <a:xfrm>
            <a:off x="6358384" y="4179165"/>
            <a:ext cx="6431854" cy="5256584"/>
          </a:xfrm>
          <a:prstGeom prst="rect">
            <a:avLst/>
          </a:prstGeom>
        </p:spPr>
        <p:txBody>
          <a:bodyPr>
            <a:normAutofit/>
          </a:bodyPr>
          <a:lstStyle/>
          <a:p>
            <a:r>
              <a:rPr lang="fr-FR" sz="2400" b="1" dirty="0"/>
              <a:t>Vos correspondants régionaux :</a:t>
            </a:r>
          </a:p>
          <a:p>
            <a:r>
              <a:rPr lang="fr-FR" sz="2400" b="1" dirty="0"/>
              <a:t>Thierry DUPONT : </a:t>
            </a:r>
            <a:r>
              <a:rPr lang="fr-FR" sz="2400" b="1" dirty="0">
                <a:hlinkClick r:id="rId2"/>
              </a:rPr>
              <a:t>dupont.thierry.eric@gmail.com</a:t>
            </a:r>
            <a:r>
              <a:rPr lang="fr-FR" sz="2400" b="1" dirty="0"/>
              <a:t> / </a:t>
            </a:r>
            <a:r>
              <a:rPr lang="fr-FR" sz="2400" dirty="0"/>
              <a:t>tel : 0656779004</a:t>
            </a:r>
            <a:endParaRPr lang="fr-FR" sz="2400" b="1" dirty="0"/>
          </a:p>
          <a:p>
            <a:r>
              <a:rPr lang="fr-FR" sz="2400" b="1" dirty="0"/>
              <a:t>Alain BLASQUEZ : </a:t>
            </a:r>
            <a:r>
              <a:rPr lang="fr-FR" sz="2400" b="1" dirty="0">
                <a:hlinkClick r:id="rId3"/>
              </a:rPr>
              <a:t>eraitec.pab@gmail.com</a:t>
            </a:r>
            <a:r>
              <a:rPr lang="fr-FR" sz="2400" b="1" dirty="0"/>
              <a:t> / </a:t>
            </a:r>
            <a:r>
              <a:rPr lang="fr-FR" sz="2400" dirty="0"/>
              <a:t>Tel : 0609771951</a:t>
            </a:r>
            <a:r>
              <a:rPr lang="fr-FR" sz="2400" b="1" dirty="0"/>
              <a:t> </a:t>
            </a:r>
            <a:endParaRPr sz="4000" dirty="0"/>
          </a:p>
        </p:txBody>
      </p:sp>
      <p:pic>
        <p:nvPicPr>
          <p:cNvPr id="3" name="Image 2"/>
          <p:cNvPicPr>
            <a:picLocks noChangeAspect="1"/>
          </p:cNvPicPr>
          <p:nvPr/>
        </p:nvPicPr>
        <p:blipFill>
          <a:blip r:embed="rId4"/>
          <a:stretch>
            <a:fillRect/>
          </a:stretch>
        </p:blipFill>
        <p:spPr>
          <a:xfrm>
            <a:off x="885776" y="1636440"/>
            <a:ext cx="5102721" cy="7800975"/>
          </a:xfrm>
          <a:prstGeom prst="rect">
            <a:avLst/>
          </a:prstGeom>
        </p:spPr>
      </p:pic>
      <p:sp>
        <p:nvSpPr>
          <p:cNvPr id="5" name="Rectangle 4"/>
          <p:cNvSpPr/>
          <p:nvPr/>
        </p:nvSpPr>
        <p:spPr>
          <a:xfrm>
            <a:off x="6934448" y="2212504"/>
            <a:ext cx="7056784" cy="646331"/>
          </a:xfrm>
          <a:prstGeom prst="rect">
            <a:avLst/>
          </a:prstGeom>
        </p:spPr>
        <p:txBody>
          <a:bodyPr wrap="square">
            <a:spAutoFit/>
          </a:bodyPr>
          <a:lstStyle/>
          <a:p>
            <a:pPr algn="l" defTabSz="508254">
              <a:defRPr sz="3218">
                <a:solidFill>
                  <a:schemeClr val="accent1">
                    <a:hueOff val="114395"/>
                    <a:lumOff val="-24975"/>
                  </a:schemeClr>
                </a:solidFill>
              </a:defRPr>
            </a:pPr>
            <a:r>
              <a:rPr lang="fr-FR" sz="3600" b="0" dirty="0"/>
              <a:t>Que faire en cas d’urgence ?</a:t>
            </a:r>
            <a:endParaRPr lang="fr-FR" sz="3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776" y="1930912"/>
            <a:ext cx="11521280" cy="293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a:t>Rappelons-nous !</a:t>
            </a:r>
            <a:endParaRPr sz="4800"/>
          </a:p>
        </p:txBody>
      </p:sp>
      <p:sp>
        <p:nvSpPr>
          <p:cNvPr id="6" name="Rectangle 5"/>
          <p:cNvSpPr/>
          <p:nvPr/>
        </p:nvSpPr>
        <p:spPr>
          <a:xfrm>
            <a:off x="830378" y="5071120"/>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dirty="0"/>
              <a:t>Restons dans un domaine de vol connu: ne pas improviser, savoir renoncer !</a:t>
            </a:r>
            <a:endParaRPr lang="fr-FR" sz="2800" dirty="0"/>
          </a:p>
        </p:txBody>
      </p:sp>
      <p:sp>
        <p:nvSpPr>
          <p:cNvPr id="7" name="Rectangle 6"/>
          <p:cNvSpPr/>
          <p:nvPr/>
        </p:nvSpPr>
        <p:spPr>
          <a:xfrm>
            <a:off x="885776" y="6319063"/>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En cas de doute on annule le vol ou on se rapproche de pilotes compétents ou d’instructeurs</a:t>
            </a:r>
            <a:endParaRPr lang="fr-FR" sz="2800"/>
          </a:p>
        </p:txBody>
      </p:sp>
      <p:sp>
        <p:nvSpPr>
          <p:cNvPr id="8" name="Rectangle 7"/>
          <p:cNvSpPr/>
          <p:nvPr/>
        </p:nvSpPr>
        <p:spPr>
          <a:xfrm>
            <a:off x="885776" y="7471191"/>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Respecter le domaine de vol de la machine (vitesse de décrochage, VNO, etc…)</a:t>
            </a:r>
            <a:endParaRPr lang="fr-FR" sz="2800"/>
          </a:p>
        </p:txBody>
      </p:sp>
      <p:sp>
        <p:nvSpPr>
          <p:cNvPr id="9" name="Rectangle 8"/>
          <p:cNvSpPr/>
          <p:nvPr/>
        </p:nvSpPr>
        <p:spPr>
          <a:xfrm>
            <a:off x="885776" y="8551311"/>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Favoriser les vols de reprise avec instructeur après un arrêt de vol prolongé (REV).</a:t>
            </a:r>
            <a:endParaRPr lang="fr-FR" sz="2800"/>
          </a:p>
        </p:txBody>
      </p:sp>
    </p:spTree>
    <p:extLst>
      <p:ext uri="{BB962C8B-B14F-4D97-AF65-F5344CB8AC3E}">
        <p14:creationId xmlns:p14="http://schemas.microsoft.com/office/powerpoint/2010/main" val="17369280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a:t>Rappelons-nous !</a:t>
            </a:r>
            <a:endParaRPr sz="48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877" y="3309938"/>
            <a:ext cx="11054195" cy="5023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10580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dirty="0"/>
              <a:t>Liens</a:t>
            </a:r>
            <a:endParaRPr sz="4800" dirty="0"/>
          </a:p>
        </p:txBody>
      </p:sp>
      <p:pic>
        <p:nvPicPr>
          <p:cNvPr id="2" name="Image 1"/>
          <p:cNvPicPr>
            <a:picLocks noChangeAspect="1"/>
          </p:cNvPicPr>
          <p:nvPr/>
        </p:nvPicPr>
        <p:blipFill>
          <a:blip r:embed="rId2"/>
          <a:stretch>
            <a:fillRect/>
          </a:stretch>
        </p:blipFill>
        <p:spPr>
          <a:xfrm>
            <a:off x="741760" y="2831440"/>
            <a:ext cx="11620500" cy="5791200"/>
          </a:xfrm>
          <a:prstGeom prst="rect">
            <a:avLst/>
          </a:prstGeom>
        </p:spPr>
      </p:pic>
    </p:spTree>
    <p:extLst>
      <p:ext uri="{BB962C8B-B14F-4D97-AF65-F5344CB8AC3E}">
        <p14:creationId xmlns:p14="http://schemas.microsoft.com/office/powerpoint/2010/main" val="24487007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vènements recensés 2018"/>
          <p:cNvSpPr txBox="1">
            <a:spLocks noGrp="1"/>
          </p:cNvSpPr>
          <p:nvPr>
            <p:ph type="ctrTitle"/>
          </p:nvPr>
        </p:nvSpPr>
        <p:spPr>
          <a:xfrm>
            <a:off x="1410327" y="2023978"/>
            <a:ext cx="10464801" cy="978948"/>
          </a:xfrm>
          <a:prstGeom prst="rect">
            <a:avLst/>
          </a:prstGeom>
        </p:spPr>
        <p:txBody>
          <a:bodyPr>
            <a:noAutofit/>
          </a:bodyPr>
          <a:lstStyle>
            <a:lvl1pPr defTabSz="420624">
              <a:defRPr sz="5760" b="1">
                <a:solidFill>
                  <a:schemeClr val="accent1">
                    <a:hueOff val="114395"/>
                    <a:lumOff val="-24975"/>
                  </a:schemeClr>
                </a:solidFill>
                <a:latin typeface="Helvetica Neue"/>
                <a:ea typeface="Helvetica Neue"/>
                <a:cs typeface="Helvetica Neue"/>
                <a:sym typeface="Helvetica Neue"/>
              </a:defRPr>
            </a:lvl1pPr>
          </a:lstStyle>
          <a:p>
            <a:r>
              <a:rPr lang="fr-FR" sz="4000" dirty="0"/>
              <a:t>Le poids des ULM dans l’aviation Générale</a:t>
            </a:r>
            <a:endParaRPr sz="4000" dirty="0"/>
          </a:p>
        </p:txBody>
      </p:sp>
      <p:pic>
        <p:nvPicPr>
          <p:cNvPr id="2" name="Image 1"/>
          <p:cNvPicPr>
            <a:picLocks noChangeAspect="1"/>
          </p:cNvPicPr>
          <p:nvPr/>
        </p:nvPicPr>
        <p:blipFill>
          <a:blip r:embed="rId2"/>
          <a:stretch>
            <a:fillRect/>
          </a:stretch>
        </p:blipFill>
        <p:spPr>
          <a:xfrm>
            <a:off x="957784" y="2983601"/>
            <a:ext cx="11233618" cy="6635005"/>
          </a:xfrm>
          <a:prstGeom prst="rect">
            <a:avLst/>
          </a:prstGeom>
        </p:spPr>
      </p:pic>
    </p:spTree>
    <p:extLst>
      <p:ext uri="{BB962C8B-B14F-4D97-AF65-F5344CB8AC3E}">
        <p14:creationId xmlns:p14="http://schemas.microsoft.com/office/powerpoint/2010/main" val="35839588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0" y="3425137"/>
            <a:ext cx="12841521" cy="3302001"/>
          </a:xfrm>
          <a:prstGeom prst="rect">
            <a:avLst/>
          </a:prstGeom>
        </p:spPr>
        <p:txBody>
          <a:bodyPr/>
          <a:lstStyle/>
          <a:p>
            <a:pPr>
              <a:defRPr>
                <a:solidFill>
                  <a:schemeClr val="accent1">
                    <a:hueOff val="114395"/>
                    <a:lumOff val="-24975"/>
                  </a:schemeClr>
                </a:solidFill>
              </a:defRPr>
            </a:pPr>
            <a:r>
              <a:t>Merci pour votre écoute !!</a:t>
            </a:r>
          </a:p>
          <a:p>
            <a:pPr>
              <a:defRPr>
                <a:solidFill>
                  <a:schemeClr val="accent1">
                    <a:hueOff val="114395"/>
                    <a:lumOff val="-24975"/>
                  </a:schemeClr>
                </a:solidFill>
              </a:defRPr>
            </a:pPr>
            <a:r>
              <a:t>Questions ??</a:t>
            </a:r>
          </a:p>
        </p:txBody>
      </p:sp>
      <p:sp>
        <p:nvSpPr>
          <p:cNvPr id="2" name="Rectangle 1"/>
          <p:cNvSpPr/>
          <p:nvPr/>
        </p:nvSpPr>
        <p:spPr>
          <a:xfrm>
            <a:off x="3818018" y="7253064"/>
            <a:ext cx="4576895" cy="769441"/>
          </a:xfrm>
          <a:prstGeom prst="rect">
            <a:avLst/>
          </a:prstGeom>
        </p:spPr>
        <p:txBody>
          <a:bodyPr wrap="none">
            <a:spAutoFit/>
          </a:bodyPr>
          <a:lstStyle/>
          <a:p>
            <a:r>
              <a:rPr lang="fr-FR" sz="4400" dirty="0"/>
              <a:t>FORUM SV 2023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vènements recensés 2018"/>
          <p:cNvSpPr txBox="1">
            <a:spLocks noGrp="1"/>
          </p:cNvSpPr>
          <p:nvPr>
            <p:ph type="ctrTitle"/>
          </p:nvPr>
        </p:nvSpPr>
        <p:spPr>
          <a:xfrm>
            <a:off x="1101800" y="1941877"/>
            <a:ext cx="10464801" cy="978948"/>
          </a:xfrm>
          <a:prstGeom prst="rect">
            <a:avLst/>
          </a:prstGeom>
        </p:spPr>
        <p:txBody>
          <a:bodyPr>
            <a:noAutofit/>
          </a:bodyPr>
          <a:lstStyle>
            <a:lvl1pPr defTabSz="420624">
              <a:defRPr sz="5760" b="1">
                <a:solidFill>
                  <a:schemeClr val="accent1">
                    <a:hueOff val="114395"/>
                    <a:lumOff val="-24975"/>
                  </a:schemeClr>
                </a:solidFill>
                <a:latin typeface="Helvetica Neue"/>
                <a:ea typeface="Helvetica Neue"/>
                <a:cs typeface="Helvetica Neue"/>
                <a:sym typeface="Helvetica Neue"/>
              </a:defRPr>
            </a:lvl1pPr>
          </a:lstStyle>
          <a:p>
            <a:r>
              <a:rPr lang="fr-FR" sz="4000" dirty="0"/>
              <a:t>Accidents mortels ULM en 2022 – l’analyse du BEA</a:t>
            </a:r>
            <a:endParaRPr sz="4000" dirty="0"/>
          </a:p>
        </p:txBody>
      </p:sp>
      <p:sp>
        <p:nvSpPr>
          <p:cNvPr id="7" name="ZoneTexte 6">
            <a:extLst>
              <a:ext uri="{FF2B5EF4-FFF2-40B4-BE49-F238E27FC236}">
                <a16:creationId xmlns:a16="http://schemas.microsoft.com/office/drawing/2014/main" id="{6387A657-9BA7-D60E-28E3-2E75DDD323AB}"/>
              </a:ext>
            </a:extLst>
          </p:cNvPr>
          <p:cNvSpPr txBox="1"/>
          <p:nvPr/>
        </p:nvSpPr>
        <p:spPr>
          <a:xfrm>
            <a:off x="680623" y="3085642"/>
            <a:ext cx="11643553" cy="6370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fr-FR" b="0" i="0" dirty="0">
                <a:solidFill>
                  <a:srgbClr val="666666"/>
                </a:solidFill>
                <a:effectLst/>
                <a:latin typeface="Raleway" pitchFamily="2" charset="0"/>
              </a:rPr>
              <a:t>En 2022, le BEA a publié 18 rapports relatifs à des accidents mortels d’ULM dont la répartition par classe est la suivante :</a:t>
            </a:r>
            <a:br>
              <a:rPr lang="fr-FR" dirty="0"/>
            </a:br>
            <a:r>
              <a:rPr lang="fr-FR" b="0" i="0" dirty="0">
                <a:solidFill>
                  <a:srgbClr val="666666"/>
                </a:solidFill>
                <a:effectLst/>
                <a:latin typeface="Raleway" pitchFamily="2" charset="0"/>
              </a:rPr>
              <a:t>– 4 événements concernant les paramoteurs (classe 1)</a:t>
            </a:r>
            <a:br>
              <a:rPr lang="fr-FR" dirty="0"/>
            </a:br>
            <a:r>
              <a:rPr lang="fr-FR" b="0" i="0" dirty="0">
                <a:solidFill>
                  <a:srgbClr val="666666"/>
                </a:solidFill>
                <a:effectLst/>
                <a:latin typeface="Raleway" pitchFamily="2" charset="0"/>
              </a:rPr>
              <a:t>– 4 événements concernant les pendulaires (classe 2)</a:t>
            </a:r>
            <a:br>
              <a:rPr lang="fr-FR" dirty="0"/>
            </a:br>
            <a:r>
              <a:rPr lang="fr-FR" b="0" i="0" dirty="0">
                <a:solidFill>
                  <a:srgbClr val="666666"/>
                </a:solidFill>
                <a:effectLst/>
                <a:latin typeface="Raleway" pitchFamily="2" charset="0"/>
              </a:rPr>
              <a:t>– 9 événements concernant les multiaxes (classe 3)</a:t>
            </a:r>
            <a:br>
              <a:rPr lang="fr-FR" dirty="0"/>
            </a:br>
            <a:r>
              <a:rPr lang="fr-FR" b="0" i="0" dirty="0">
                <a:solidFill>
                  <a:srgbClr val="666666"/>
                </a:solidFill>
                <a:effectLst/>
                <a:latin typeface="Raleway" pitchFamily="2" charset="0"/>
              </a:rPr>
              <a:t>– 1 événement concernant l’hélicoptère </a:t>
            </a:r>
            <a:r>
              <a:rPr lang="fr-FR" b="0" i="0" dirty="0" err="1">
                <a:solidFill>
                  <a:srgbClr val="666666"/>
                </a:solidFill>
                <a:effectLst/>
                <a:latin typeface="Raleway" pitchFamily="2" charset="0"/>
              </a:rPr>
              <a:t>ultra-léger</a:t>
            </a:r>
            <a:r>
              <a:rPr lang="fr-FR" b="0" i="0" dirty="0">
                <a:solidFill>
                  <a:srgbClr val="666666"/>
                </a:solidFill>
                <a:effectLst/>
                <a:latin typeface="Raleway" pitchFamily="2" charset="0"/>
              </a:rPr>
              <a:t> (classe 6)</a:t>
            </a:r>
            <a:br>
              <a:rPr lang="fr-FR" dirty="0"/>
            </a:br>
            <a:endParaRPr lang="fr-FR" dirty="0"/>
          </a:p>
          <a:p>
            <a:pPr algn="l"/>
            <a:r>
              <a:rPr lang="fr-FR" b="0" i="0" dirty="0">
                <a:solidFill>
                  <a:srgbClr val="666666"/>
                </a:solidFill>
                <a:effectLst/>
                <a:latin typeface="Raleway" pitchFamily="2" charset="0"/>
              </a:rPr>
              <a:t>On dénombre pour l’ensemble de ces accidents un total de </a:t>
            </a:r>
            <a:r>
              <a:rPr lang="fr-FR" i="0" dirty="0">
                <a:solidFill>
                  <a:srgbClr val="FF0000"/>
                </a:solidFill>
                <a:effectLst/>
                <a:latin typeface="Raleway" pitchFamily="2" charset="0"/>
              </a:rPr>
              <a:t>25 personnes décédées.</a:t>
            </a:r>
          </a:p>
          <a:p>
            <a:pPr algn="l"/>
            <a:endParaRPr lang="fr-FR" i="0" dirty="0">
              <a:solidFill>
                <a:srgbClr val="FF0000"/>
              </a:solidFill>
              <a:effectLst/>
              <a:latin typeface="Raleway" pitchFamily="2" charset="0"/>
            </a:endParaRPr>
          </a:p>
          <a:p>
            <a:pPr algn="l"/>
            <a:r>
              <a:rPr lang="fr-FR" b="0" i="0" dirty="0">
                <a:solidFill>
                  <a:srgbClr val="666666"/>
                </a:solidFill>
                <a:effectLst/>
                <a:latin typeface="Raleway" pitchFamily="2" charset="0"/>
              </a:rPr>
              <a:t>Quatre thèmes ressortent plus particulièrement de ces rapports :</a:t>
            </a:r>
            <a:br>
              <a:rPr lang="fr-FR" dirty="0"/>
            </a:br>
            <a:r>
              <a:rPr lang="fr-FR" b="1" i="0" dirty="0">
                <a:solidFill>
                  <a:srgbClr val="666666"/>
                </a:solidFill>
                <a:effectLst/>
                <a:latin typeface="Raleway" pitchFamily="2" charset="0"/>
              </a:rPr>
              <a:t>1) Entretien des aéronefs (défaillances techniques)</a:t>
            </a:r>
          </a:p>
          <a:p>
            <a:pPr algn="l"/>
            <a:r>
              <a:rPr lang="fr-FR" dirty="0">
                <a:solidFill>
                  <a:srgbClr val="666666"/>
                </a:solidFill>
                <a:latin typeface="Raleway" pitchFamily="2" charset="0"/>
              </a:rPr>
              <a:t>2) </a:t>
            </a:r>
            <a:r>
              <a:rPr lang="fr-FR" b="1" i="0" dirty="0">
                <a:solidFill>
                  <a:srgbClr val="666666"/>
                </a:solidFill>
                <a:effectLst/>
                <a:latin typeface="Raleway" pitchFamily="2" charset="0"/>
              </a:rPr>
              <a:t>Gestion des conditions aérologiques (prépa vol !)</a:t>
            </a:r>
          </a:p>
          <a:p>
            <a:pPr algn="l"/>
            <a:r>
              <a:rPr lang="fr-FR" b="1" i="0" dirty="0">
                <a:solidFill>
                  <a:srgbClr val="666666"/>
                </a:solidFill>
                <a:effectLst/>
                <a:latin typeface="Raleway" pitchFamily="2" charset="0"/>
              </a:rPr>
              <a:t>3) Tentatives de demi-tour après une diminution de la puissance du moteur au décollage (pas de contre QFU!)</a:t>
            </a:r>
          </a:p>
          <a:p>
            <a:pPr algn="l"/>
            <a:r>
              <a:rPr lang="fr-FR" b="1" i="0" dirty="0">
                <a:solidFill>
                  <a:srgbClr val="666666"/>
                </a:solidFill>
                <a:effectLst/>
                <a:latin typeface="Raleway" pitchFamily="2" charset="0"/>
              </a:rPr>
              <a:t>4) Décrochage sur multiaxe (8 cas sur les 9 accidents mortels)</a:t>
            </a:r>
          </a:p>
          <a:p>
            <a:pPr algn="l"/>
            <a:endParaRPr lang="en-GB" dirty="0">
              <a:solidFill>
                <a:srgbClr val="FF0000"/>
              </a:solidFill>
            </a:endParaRPr>
          </a:p>
        </p:txBody>
      </p:sp>
      <p:sp>
        <p:nvSpPr>
          <p:cNvPr id="9" name="ZoneTexte 8">
            <a:extLst>
              <a:ext uri="{FF2B5EF4-FFF2-40B4-BE49-F238E27FC236}">
                <a16:creationId xmlns:a16="http://schemas.microsoft.com/office/drawing/2014/main" id="{D9F96BDB-5407-D994-1AF4-6E4D879D36AE}"/>
              </a:ext>
            </a:extLst>
          </p:cNvPr>
          <p:cNvSpPr txBox="1"/>
          <p:nvPr/>
        </p:nvSpPr>
        <p:spPr>
          <a:xfrm>
            <a:off x="1281819" y="9056507"/>
            <a:ext cx="1044116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000" dirty="0"/>
              <a:t>https://www.aerovfr.com/2023/02/bilan-du-bea-pour-lulm-en-2022/#more-90390</a:t>
            </a:r>
          </a:p>
        </p:txBody>
      </p:sp>
    </p:spTree>
    <p:extLst>
      <p:ext uri="{BB962C8B-B14F-4D97-AF65-F5344CB8AC3E}">
        <p14:creationId xmlns:p14="http://schemas.microsoft.com/office/powerpoint/2010/main" val="14802734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4A51155-8906-CCD5-99F1-402978F742F1}"/>
              </a:ext>
            </a:extLst>
          </p:cNvPr>
          <p:cNvPicPr>
            <a:picLocks noChangeAspect="1"/>
          </p:cNvPicPr>
          <p:nvPr/>
        </p:nvPicPr>
        <p:blipFill>
          <a:blip r:embed="rId2"/>
          <a:stretch>
            <a:fillRect/>
          </a:stretch>
        </p:blipFill>
        <p:spPr>
          <a:xfrm>
            <a:off x="576486" y="3607775"/>
            <a:ext cx="10725150" cy="5457825"/>
          </a:xfrm>
          <a:prstGeom prst="rect">
            <a:avLst/>
          </a:prstGeom>
        </p:spPr>
      </p:pic>
      <p:sp>
        <p:nvSpPr>
          <p:cNvPr id="5" name="ZoneTexte 4"/>
          <p:cNvSpPr txBox="1"/>
          <p:nvPr/>
        </p:nvSpPr>
        <p:spPr>
          <a:xfrm>
            <a:off x="9752675" y="1900051"/>
            <a:ext cx="2880320" cy="471924"/>
          </a:xfrm>
          <a:prstGeom prst="rect">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Statistiques 2022</a:t>
            </a:r>
          </a:p>
        </p:txBody>
      </p:sp>
      <p:sp>
        <p:nvSpPr>
          <p:cNvPr id="6" name="Titre 2">
            <a:extLst>
              <a:ext uri="{FF2B5EF4-FFF2-40B4-BE49-F238E27FC236}">
                <a16:creationId xmlns:a16="http://schemas.microsoft.com/office/drawing/2014/main" id="{BA7752FE-09C9-4A31-B892-F63598F072D3}"/>
              </a:ext>
            </a:extLst>
          </p:cNvPr>
          <p:cNvSpPr txBox="1">
            <a:spLocks/>
          </p:cNvSpPr>
          <p:nvPr/>
        </p:nvSpPr>
        <p:spPr>
          <a:xfrm>
            <a:off x="597744" y="2117641"/>
            <a:ext cx="11216640" cy="1413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8000" b="1" i="0" u="none" strike="noStrike" cap="small" spc="0" baseline="0">
                <a:ln>
                  <a:noFill/>
                </a:ln>
                <a:solidFill>
                  <a:schemeClr val="accent1">
                    <a:lumMod val="75000"/>
                  </a:schemeClr>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fr-FR" sz="4400" dirty="0"/>
              <a:t>Nombre</a:t>
            </a:r>
            <a:r>
              <a:rPr lang="fr-FR" sz="5120" dirty="0"/>
              <a:t> d’accidents </a:t>
            </a:r>
            <a:br>
              <a:rPr lang="fr-FR" sz="5120" dirty="0"/>
            </a:br>
            <a:r>
              <a:rPr lang="fr-FR" sz="4400" dirty="0"/>
              <a:t>Observations</a:t>
            </a:r>
            <a:br>
              <a:rPr lang="fr-FR" sz="5120" dirty="0"/>
            </a:br>
            <a:endParaRPr lang="fr-FR" sz="5120" dirty="0"/>
          </a:p>
        </p:txBody>
      </p:sp>
      <p:pic>
        <p:nvPicPr>
          <p:cNvPr id="7" name="Image 6"/>
          <p:cNvPicPr>
            <a:picLocks noChangeAspect="1"/>
          </p:cNvPicPr>
          <p:nvPr/>
        </p:nvPicPr>
        <p:blipFill>
          <a:blip r:embed="rId3"/>
          <a:stretch>
            <a:fillRect/>
          </a:stretch>
        </p:blipFill>
        <p:spPr>
          <a:xfrm>
            <a:off x="93688" y="11297"/>
            <a:ext cx="2274618" cy="2057191"/>
          </a:xfrm>
          <a:prstGeom prst="rect">
            <a:avLst/>
          </a:prstGeom>
        </p:spPr>
      </p:pic>
      <p:pic>
        <p:nvPicPr>
          <p:cNvPr id="8" name="Image 7"/>
          <p:cNvPicPr>
            <a:picLocks noChangeAspect="1"/>
          </p:cNvPicPr>
          <p:nvPr/>
        </p:nvPicPr>
        <p:blipFill>
          <a:blip r:embed="rId4"/>
          <a:stretch>
            <a:fillRect/>
          </a:stretch>
        </p:blipFill>
        <p:spPr>
          <a:xfrm>
            <a:off x="7944627" y="3650274"/>
            <a:ext cx="5081132" cy="2453051"/>
          </a:xfrm>
          <a:prstGeom prst="rect">
            <a:avLst/>
          </a:prstGeom>
        </p:spPr>
      </p:pic>
      <p:sp>
        <p:nvSpPr>
          <p:cNvPr id="11" name="ZoneTexte 10">
            <a:extLst>
              <a:ext uri="{FF2B5EF4-FFF2-40B4-BE49-F238E27FC236}">
                <a16:creationId xmlns:a16="http://schemas.microsoft.com/office/drawing/2014/main" id="{976485B1-6C35-E451-33F3-C947955DDCB6}"/>
              </a:ext>
            </a:extLst>
          </p:cNvPr>
          <p:cNvSpPr txBox="1"/>
          <p:nvPr/>
        </p:nvSpPr>
        <p:spPr>
          <a:xfrm>
            <a:off x="2642221" y="8680135"/>
            <a:ext cx="659368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https://ffplum.fr/securite/lettre-securite</a:t>
            </a:r>
          </a:p>
        </p:txBody>
      </p:sp>
    </p:spTree>
    <p:extLst>
      <p:ext uri="{BB962C8B-B14F-4D97-AF65-F5344CB8AC3E}">
        <p14:creationId xmlns:p14="http://schemas.microsoft.com/office/powerpoint/2010/main" val="30732201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s rognés en haut 1">
            <a:extLst>
              <a:ext uri="{FF2B5EF4-FFF2-40B4-BE49-F238E27FC236}">
                <a16:creationId xmlns:a16="http://schemas.microsoft.com/office/drawing/2014/main" id="{FF6DF615-873F-AB49-DAAB-EF0829C2AD20}"/>
              </a:ext>
            </a:extLst>
          </p:cNvPr>
          <p:cNvSpPr/>
          <p:nvPr/>
        </p:nvSpPr>
        <p:spPr>
          <a:xfrm>
            <a:off x="916277" y="4672609"/>
            <a:ext cx="4419985" cy="866473"/>
          </a:xfrm>
          <a:prstGeom prst="snip2Same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987" i="1">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rPr>
              <a:t>PARLONS – EN !</a:t>
            </a:r>
            <a:endParaRPr lang="fr-FR" sz="2987" i="1" dirty="0">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endParaRPr>
          </a:p>
        </p:txBody>
      </p:sp>
      <p:pic>
        <p:nvPicPr>
          <p:cNvPr id="3" name="Image 2">
            <a:extLst>
              <a:ext uri="{FF2B5EF4-FFF2-40B4-BE49-F238E27FC236}">
                <a16:creationId xmlns:a16="http://schemas.microsoft.com/office/drawing/2014/main" id="{2532728B-3F39-92A1-1C87-A13882D00233}"/>
              </a:ext>
            </a:extLst>
          </p:cNvPr>
          <p:cNvPicPr>
            <a:picLocks noChangeAspect="1"/>
          </p:cNvPicPr>
          <p:nvPr/>
        </p:nvPicPr>
        <p:blipFill>
          <a:blip r:embed="rId2"/>
          <a:stretch>
            <a:fillRect/>
          </a:stretch>
        </p:blipFill>
        <p:spPr>
          <a:xfrm>
            <a:off x="958345" y="6265540"/>
            <a:ext cx="4597596" cy="1606233"/>
          </a:xfrm>
          <a:prstGeom prst="rect">
            <a:avLst/>
          </a:prstGeom>
        </p:spPr>
      </p:pic>
      <p:pic>
        <p:nvPicPr>
          <p:cNvPr id="4" name="Image 3">
            <a:extLst>
              <a:ext uri="{FF2B5EF4-FFF2-40B4-BE49-F238E27FC236}">
                <a16:creationId xmlns:a16="http://schemas.microsoft.com/office/drawing/2014/main" id="{2091147E-4418-6A05-65B1-83CFA56EADAB}"/>
              </a:ext>
            </a:extLst>
          </p:cNvPr>
          <p:cNvPicPr>
            <a:picLocks noChangeAspect="1"/>
          </p:cNvPicPr>
          <p:nvPr/>
        </p:nvPicPr>
        <p:blipFill>
          <a:blip r:embed="rId3"/>
          <a:stretch>
            <a:fillRect/>
          </a:stretch>
        </p:blipFill>
        <p:spPr>
          <a:xfrm>
            <a:off x="6736980" y="1515512"/>
            <a:ext cx="5941882" cy="5898073"/>
          </a:xfrm>
          <a:prstGeom prst="rect">
            <a:avLst/>
          </a:prstGeom>
        </p:spPr>
      </p:pic>
      <p:pic>
        <p:nvPicPr>
          <p:cNvPr id="12" name="Image 11">
            <a:extLst>
              <a:ext uri="{FF2B5EF4-FFF2-40B4-BE49-F238E27FC236}">
                <a16:creationId xmlns:a16="http://schemas.microsoft.com/office/drawing/2014/main" id="{0621055C-BBAE-760D-1F25-B73F87179550}"/>
              </a:ext>
            </a:extLst>
          </p:cNvPr>
          <p:cNvPicPr>
            <a:picLocks noChangeAspect="1"/>
          </p:cNvPicPr>
          <p:nvPr/>
        </p:nvPicPr>
        <p:blipFill>
          <a:blip r:embed="rId4"/>
          <a:stretch>
            <a:fillRect/>
          </a:stretch>
        </p:blipFill>
        <p:spPr>
          <a:xfrm>
            <a:off x="958346" y="1809969"/>
            <a:ext cx="4534677" cy="2539420"/>
          </a:xfrm>
          <a:prstGeom prst="rect">
            <a:avLst/>
          </a:prstGeom>
        </p:spPr>
      </p:pic>
    </p:spTree>
    <p:extLst>
      <p:ext uri="{BB962C8B-B14F-4D97-AF65-F5344CB8AC3E}">
        <p14:creationId xmlns:p14="http://schemas.microsoft.com/office/powerpoint/2010/main" val="334240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B40BA5-8039-0CDE-C9D0-E0759260F9D3}"/>
              </a:ext>
            </a:extLst>
          </p:cNvPr>
          <p:cNvPicPr>
            <a:picLocks noChangeAspect="1"/>
          </p:cNvPicPr>
          <p:nvPr/>
        </p:nvPicPr>
        <p:blipFill rotWithShape="1">
          <a:blip r:embed="rId2"/>
          <a:srcRect r="1" b="9180"/>
          <a:stretch/>
        </p:blipFill>
        <p:spPr>
          <a:xfrm>
            <a:off x="686365" y="1905565"/>
            <a:ext cx="11632070" cy="5942470"/>
          </a:xfrm>
          <a:prstGeom prst="rect">
            <a:avLst/>
          </a:prstGeom>
        </p:spPr>
      </p:pic>
      <p:sp>
        <p:nvSpPr>
          <p:cNvPr id="3" name="ZoneTexte 2">
            <a:extLst>
              <a:ext uri="{FF2B5EF4-FFF2-40B4-BE49-F238E27FC236}">
                <a16:creationId xmlns:a16="http://schemas.microsoft.com/office/drawing/2014/main" id="{619CB78E-74AA-2B63-FB7A-22E9FF107594}"/>
              </a:ext>
            </a:extLst>
          </p:cNvPr>
          <p:cNvSpPr txBox="1"/>
          <p:nvPr/>
        </p:nvSpPr>
        <p:spPr>
          <a:xfrm>
            <a:off x="525736" y="1905565"/>
            <a:ext cx="2448272" cy="14590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ZoneTexte 3">
            <a:extLst>
              <a:ext uri="{FF2B5EF4-FFF2-40B4-BE49-F238E27FC236}">
                <a16:creationId xmlns:a16="http://schemas.microsoft.com/office/drawing/2014/main" id="{292E7287-2344-AB9B-55E7-6DFF0390D450}"/>
              </a:ext>
            </a:extLst>
          </p:cNvPr>
          <p:cNvSpPr txBox="1"/>
          <p:nvPr/>
        </p:nvSpPr>
        <p:spPr>
          <a:xfrm>
            <a:off x="1965896" y="8179683"/>
            <a:ext cx="561662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Helvetica Neue"/>
                <a:ea typeface="Helvetica Neue"/>
                <a:cs typeface="Helvetica Neue"/>
                <a:sym typeface="Helvetica Neue"/>
              </a:rPr>
              <a:t>…sur 15000 adherents…</a:t>
            </a:r>
          </a:p>
        </p:txBody>
      </p:sp>
    </p:spTree>
    <p:extLst>
      <p:ext uri="{BB962C8B-B14F-4D97-AF65-F5344CB8AC3E}">
        <p14:creationId xmlns:p14="http://schemas.microsoft.com/office/powerpoint/2010/main" val="2968247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43534" y="1879805"/>
            <a:ext cx="10095370" cy="6669403"/>
          </a:xfrm>
          <a:prstGeom prst="rect">
            <a:avLst/>
          </a:prstGeom>
        </p:spPr>
      </p:pic>
      <p:sp>
        <p:nvSpPr>
          <p:cNvPr id="4" name="Rectangle 3"/>
          <p:cNvSpPr/>
          <p:nvPr/>
        </p:nvSpPr>
        <p:spPr>
          <a:xfrm>
            <a:off x="813767" y="2036377"/>
            <a:ext cx="1558559" cy="125624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448459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900</TotalTime>
  <Words>1765</Words>
  <Application>Microsoft Office PowerPoint</Application>
  <PresentationFormat>Personnalisé</PresentationFormat>
  <Paragraphs>180</Paragraphs>
  <Slides>40</Slides>
  <Notes>3</Notes>
  <HiddenSlides>1</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40</vt:i4>
      </vt:variant>
    </vt:vector>
  </HeadingPairs>
  <TitlesOfParts>
    <vt:vector size="55" baseType="lpstr">
      <vt:lpstr>Arial</vt:lpstr>
      <vt:lpstr>Arial Narrow</vt:lpstr>
      <vt:lpstr>Calibri</vt:lpstr>
      <vt:lpstr>Courier New</vt:lpstr>
      <vt:lpstr>Georgia</vt:lpstr>
      <vt:lpstr>Helvetica Neue</vt:lpstr>
      <vt:lpstr>Helvetica Neue Light</vt:lpstr>
      <vt:lpstr>Helvetica Neue Medium</vt:lpstr>
      <vt:lpstr>Helvetica Neue Thin</vt:lpstr>
      <vt:lpstr>Monaco</vt:lpstr>
      <vt:lpstr>Raleway</vt:lpstr>
      <vt:lpstr>Tahoma</vt:lpstr>
      <vt:lpstr>Wingdings</vt:lpstr>
      <vt:lpstr>Wingdings 3</vt:lpstr>
      <vt:lpstr>White</vt:lpstr>
      <vt:lpstr>FORUM SV Comité Régional ULM Nouvelle Aquitaine</vt:lpstr>
      <vt:lpstr>Présentation PowerPoint</vt:lpstr>
      <vt:lpstr>Un forum SV ? Pour quoi faire ?</vt:lpstr>
      <vt:lpstr>Le poids des ULM dans l’aviation Générale</vt:lpstr>
      <vt:lpstr>Accidents mortels ULM en 2022 – l’analyse du BEA</vt:lpstr>
      <vt:lpstr>Présentation PowerPoint</vt:lpstr>
      <vt:lpstr>Présentation PowerPoint</vt:lpstr>
      <vt:lpstr>Présentation PowerPoint</vt:lpstr>
      <vt:lpstr>Présentation PowerPoint</vt:lpstr>
      <vt:lpstr>Causes principales tous accidents confondus</vt:lpstr>
      <vt:lpstr>Pertes de contrôles</vt:lpstr>
      <vt:lpstr>Manque de rigueur dans la préparation du vol : la panne d’essence !</vt:lpstr>
      <vt:lpstr>Manque de rigueur dans la préparation du vol : la panne d’essence </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Présentation PowerPoint</vt:lpstr>
      <vt:lpstr>Présentation PowerPoint</vt:lpstr>
      <vt:lpstr>Présentation PowerPoint</vt:lpstr>
      <vt:lpstr>Présentation PowerPoint</vt:lpstr>
      <vt:lpstr>CONCLUSION </vt:lpstr>
      <vt:lpstr>Votre vol commence dès la prépa vol </vt:lpstr>
      <vt:lpstr>Manque de rigueur dans l’application des procédures  avant et pendant le vol :  la radio</vt:lpstr>
      <vt:lpstr>REX</vt:lpstr>
      <vt:lpstr>  </vt:lpstr>
      <vt:lpstr>  </vt:lpstr>
      <vt:lpstr>  </vt:lpstr>
      <vt:lpstr>Présentation PowerPoint</vt:lpstr>
      <vt:lpstr>Présentation PowerPoint</vt:lpstr>
      <vt:lpstr>Présentation PowerPoint</vt:lpstr>
      <vt:lpstr>Présentation PowerPoint</vt:lpstr>
      <vt:lpstr>Rappelons-nous !</vt:lpstr>
      <vt:lpstr>Rappelons-nous !</vt:lpstr>
      <vt:lpstr>Liens</vt:lpstr>
      <vt:lpstr>Merci pour votre écoute !!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FORUM SV Comité Régional ULM Nouvelle Aquitaine</dc:title>
  <dc:creator>Christian Santini</dc:creator>
  <cp:lastModifiedBy>DUPONT Thierry</cp:lastModifiedBy>
  <cp:revision>47</cp:revision>
  <dcterms:created xsi:type="dcterms:W3CDTF">2020-08-30T09:29:10Z</dcterms:created>
  <dcterms:modified xsi:type="dcterms:W3CDTF">2023-02-24T17:24:29Z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d1f144-26ac-4410-8fdb-05c7de218e82_Enabled">
    <vt:lpwstr>true</vt:lpwstr>
  </property>
  <property fmtid="{D5CDD505-2E9C-101B-9397-08002B2CF9AE}" pid="3" name="MSIP_Label_7bd1f144-26ac-4410-8fdb-05c7de218e82_SetDate">
    <vt:lpwstr>2023-02-24T17:24:29Z</vt:lpwstr>
  </property>
  <property fmtid="{D5CDD505-2E9C-101B-9397-08002B2CF9AE}" pid="4" name="MSIP_Label_7bd1f144-26ac-4410-8fdb-05c7de218e82_Method">
    <vt:lpwstr>Standard</vt:lpwstr>
  </property>
  <property fmtid="{D5CDD505-2E9C-101B-9397-08002B2CF9AE}" pid="5" name="MSIP_Label_7bd1f144-26ac-4410-8fdb-05c7de218e82_Name">
    <vt:lpwstr>FR Usage restreint</vt:lpwstr>
  </property>
  <property fmtid="{D5CDD505-2E9C-101B-9397-08002B2CF9AE}" pid="6" name="MSIP_Label_7bd1f144-26ac-4410-8fdb-05c7de218e82_SiteId">
    <vt:lpwstr>8b87af7d-8647-4dc7-8df4-5f69a2011bb5</vt:lpwstr>
  </property>
  <property fmtid="{D5CDD505-2E9C-101B-9397-08002B2CF9AE}" pid="7" name="MSIP_Label_7bd1f144-26ac-4410-8fdb-05c7de218e82_ActionId">
    <vt:lpwstr>f9666ac2-cc64-4be6-ab4f-815e80c51e63</vt:lpwstr>
  </property>
  <property fmtid="{D5CDD505-2E9C-101B-9397-08002B2CF9AE}" pid="8" name="MSIP_Label_7bd1f144-26ac-4410-8fdb-05c7de218e82_ContentBits">
    <vt:lpwstr>3</vt:lpwstr>
  </property>
</Properties>
</file>