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3"/>
  </p:notesMasterIdLst>
  <p:handoutMasterIdLst>
    <p:handoutMasterId r:id="rId34"/>
  </p:handoutMasterIdLst>
  <p:sldIdLst>
    <p:sldId id="256" r:id="rId2"/>
    <p:sldId id="288" r:id="rId3"/>
    <p:sldId id="262" r:id="rId4"/>
    <p:sldId id="264" r:id="rId5"/>
    <p:sldId id="266" r:id="rId6"/>
    <p:sldId id="267" r:id="rId7"/>
    <p:sldId id="265" r:id="rId8"/>
    <p:sldId id="283" r:id="rId9"/>
    <p:sldId id="284" r:id="rId10"/>
    <p:sldId id="285" r:id="rId11"/>
    <p:sldId id="268" r:id="rId12"/>
    <p:sldId id="269" r:id="rId13"/>
    <p:sldId id="270" r:id="rId14"/>
    <p:sldId id="272" r:id="rId15"/>
    <p:sldId id="273" r:id="rId16"/>
    <p:sldId id="274" r:id="rId17"/>
    <p:sldId id="263" r:id="rId18"/>
    <p:sldId id="275" r:id="rId19"/>
    <p:sldId id="276" r:id="rId20"/>
    <p:sldId id="271" r:id="rId21"/>
    <p:sldId id="277" r:id="rId22"/>
    <p:sldId id="279" r:id="rId23"/>
    <p:sldId id="278" r:id="rId24"/>
    <p:sldId id="280" r:id="rId25"/>
    <p:sldId id="281" r:id="rId26"/>
    <p:sldId id="282" r:id="rId27"/>
    <p:sldId id="286" r:id="rId28"/>
    <p:sldId id="287" r:id="rId29"/>
    <p:sldId id="289" r:id="rId30"/>
    <p:sldId id="290" r:id="rId31"/>
    <p:sldId id="291"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CC"/>
    <a:srgbClr val="FF00FF"/>
    <a:srgbClr val="3F3E3D"/>
    <a:srgbClr val="FFFF99"/>
    <a:srgbClr val="7FA917"/>
    <a:srgbClr val="00CCFF"/>
    <a:srgbClr val="CC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966802B-12BA-4697-9951-2D28263E1B8F}" v="48" dt="2022-12-28T22:14:06.7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85" d="100"/>
          <a:sy n="85" d="100"/>
        </p:scale>
        <p:origin x="744" y="84"/>
      </p:cViewPr>
      <p:guideLst>
        <p:guide orient="horz" pos="2160"/>
        <p:guide pos="3863"/>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FA1D9015-02E0-9B59-CB78-AEBBD9B5C74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0E26DBB0-D1E5-FDF5-7359-BF8954FDB30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DE95D91-D344-47CC-B61B-9847247ACDFC}" type="datetimeFigureOut">
              <a:rPr lang="fr-FR" smtClean="0"/>
              <a:t>30/12/2022</a:t>
            </a:fld>
            <a:endParaRPr lang="fr-FR"/>
          </a:p>
        </p:txBody>
      </p:sp>
      <p:sp>
        <p:nvSpPr>
          <p:cNvPr id="4" name="Espace réservé du pied de page 3">
            <a:extLst>
              <a:ext uri="{FF2B5EF4-FFF2-40B4-BE49-F238E27FC236}">
                <a16:creationId xmlns:a16="http://schemas.microsoft.com/office/drawing/2014/main" id="{4255A102-AA63-1D1B-16D3-15F8965BAB0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5E30BA34-3BC1-A368-2CAE-E9E167EF4BB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552547D-4585-4706-A2E5-CC12B23D4356}" type="slidenum">
              <a:rPr lang="fr-FR" smtClean="0"/>
              <a:t>‹N°›</a:t>
            </a:fld>
            <a:endParaRPr lang="fr-FR"/>
          </a:p>
        </p:txBody>
      </p:sp>
    </p:spTree>
    <p:extLst>
      <p:ext uri="{BB962C8B-B14F-4D97-AF65-F5344CB8AC3E}">
        <p14:creationId xmlns:p14="http://schemas.microsoft.com/office/powerpoint/2010/main" val="3286774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F065E8-60F9-40EE-B02E-A1E20660FA2F}" type="datetimeFigureOut">
              <a:rPr lang="fr-FR" smtClean="0"/>
              <a:t>30/12/2022</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D3A713-6E41-414F-BDA1-8F3536E4A352}" type="slidenum">
              <a:rPr lang="fr-FR" smtClean="0"/>
              <a:t>‹N°›</a:t>
            </a:fld>
            <a:endParaRPr lang="fr-FR"/>
          </a:p>
        </p:txBody>
      </p:sp>
    </p:spTree>
    <p:extLst>
      <p:ext uri="{BB962C8B-B14F-4D97-AF65-F5344CB8AC3E}">
        <p14:creationId xmlns:p14="http://schemas.microsoft.com/office/powerpoint/2010/main" val="27319527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fr-FR"/>
              <a:t>Modifiez le style du titre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BAB1E1B1-53AB-8649-A026-021C5D08E768}" type="datetimeFigureOut">
              <a:rPr lang="fr-FR" smtClean="0"/>
              <a:t>30/12/2022</a:t>
            </a:fld>
            <a:endParaRPr lang="fr-FR"/>
          </a:p>
        </p:txBody>
      </p:sp>
      <p:sp>
        <p:nvSpPr>
          <p:cNvPr id="5" name="Footer Placeholder 4"/>
          <p:cNvSpPr>
            <a:spLocks noGrp="1"/>
          </p:cNvSpPr>
          <p:nvPr>
            <p:ph type="ftr" sz="quarter" idx="11"/>
          </p:nvPr>
        </p:nvSpPr>
        <p:spPr>
          <a:xfrm>
            <a:off x="2416500" y="329307"/>
            <a:ext cx="4973915" cy="309201"/>
          </a:xfrm>
        </p:spPr>
        <p:txBody>
          <a:bodyPr/>
          <a:lstStyle/>
          <a:p>
            <a:endParaRPr lang="fr-FR"/>
          </a:p>
        </p:txBody>
      </p:sp>
      <p:sp>
        <p:nvSpPr>
          <p:cNvPr id="6" name="Slide Number Placeholder 5"/>
          <p:cNvSpPr>
            <a:spLocks noGrp="1"/>
          </p:cNvSpPr>
          <p:nvPr>
            <p:ph type="sldNum" sz="quarter" idx="12"/>
          </p:nvPr>
        </p:nvSpPr>
        <p:spPr>
          <a:xfrm>
            <a:off x="1437664" y="798973"/>
            <a:ext cx="811019" cy="503578"/>
          </a:xfrm>
        </p:spPr>
        <p:txBody>
          <a:bodyPr/>
          <a:lstStyle/>
          <a:p>
            <a:fld id="{5D338168-0EE1-254B-9689-BF719600F4E3}" type="slidenum">
              <a:rPr lang="fr-FR" smtClean="0"/>
              <a:t>‹N°›</a:t>
            </a:fld>
            <a:endParaRPr lang="fr-FR"/>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309573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AB1E1B1-53AB-8649-A026-021C5D08E768}" type="datetimeFigureOut">
              <a:rPr lang="fr-FR" smtClean="0"/>
              <a:t>30/12/2022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D338168-0EE1-254B-9689-BF719600F4E3}" type="slidenum">
              <a:rPr lang="fr-FR" smtClean="0"/>
              <a:t>‹N°›</a:t>
            </a:fld>
            <a:endParaRPr lang="fr-FR"/>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99539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fr-FR"/>
              <a:t>Modifiez le style du titre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AB1E1B1-53AB-8649-A026-021C5D08E768}" type="datetimeFigureOut">
              <a:rPr lang="fr-FR" smtClean="0"/>
              <a:t>30/12/2022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D338168-0EE1-254B-9689-BF719600F4E3}" type="slidenum">
              <a:rPr lang="fr-FR" smtClean="0"/>
              <a:t>‹N°›</a:t>
            </a:fld>
            <a:endParaRPr lang="fr-FR"/>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2585432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AB1E1B1-53AB-8649-A026-021C5D08E768}" type="datetimeFigureOut">
              <a:rPr lang="fr-FR" smtClean="0"/>
              <a:t>30/12/2022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D338168-0EE1-254B-9689-BF719600F4E3}" type="slidenum">
              <a:rPr lang="fr-FR" smtClean="0"/>
              <a:t>‹N°›</a:t>
            </a:fld>
            <a:endParaRPr lang="fr-FR"/>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2443433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fr-FR"/>
              <a:t>Modifiez le style du titre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BAB1E1B1-53AB-8649-A026-021C5D08E768}" type="datetimeFigureOut">
              <a:rPr lang="fr-FR" smtClean="0"/>
              <a:t>30/12/2022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D338168-0EE1-254B-9689-BF719600F4E3}" type="slidenum">
              <a:rPr lang="fr-FR" smtClean="0"/>
              <a:t>‹N°›</a:t>
            </a:fld>
            <a:endParaRPr lang="fr-FR"/>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101620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fr-FR"/>
              <a:t>Modifiez le style du titre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BAB1E1B1-53AB-8649-A026-021C5D08E768}" type="datetimeFigureOut">
              <a:rPr lang="fr-FR" smtClean="0"/>
              <a:t>30/12/2022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5D338168-0EE1-254B-9689-BF719600F4E3}" type="slidenum">
              <a:rPr lang="fr-FR" smtClean="0"/>
              <a:t>‹N°›</a:t>
            </a:fld>
            <a:endParaRPr lang="fr-FR"/>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951454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fr-FR"/>
              <a:t>Modifiez le style du titre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1447191" y="2824269"/>
            <a:ext cx="4645152" cy="2644457"/>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412362" y="2821491"/>
            <a:ext cx="4645152" cy="2637371"/>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BAB1E1B1-53AB-8649-A026-021C5D08E768}" type="datetimeFigureOut">
              <a:rPr lang="fr-FR" smtClean="0"/>
              <a:t>30/12/2022</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5D338168-0EE1-254B-9689-BF719600F4E3}" type="slidenum">
              <a:rPr lang="fr-FR" smtClean="0"/>
              <a:t>‹N°›</a:t>
            </a:fld>
            <a:endParaRPr lang="fr-FR"/>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5002796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BAB1E1B1-53AB-8649-A026-021C5D08E768}" type="datetimeFigureOut">
              <a:rPr lang="fr-FR" smtClean="0"/>
              <a:t>30/12/2022</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5D338168-0EE1-254B-9689-BF719600F4E3}" type="slidenum">
              <a:rPr lang="fr-FR" smtClean="0"/>
              <a:t>‹N°›</a:t>
            </a:fld>
            <a:endParaRPr lang="fr-FR"/>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6022672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B1E1B1-53AB-8649-A026-021C5D08E768}" type="datetimeFigureOut">
              <a:rPr lang="fr-FR" smtClean="0"/>
              <a:t>30/12/2022</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5D338168-0EE1-254B-9689-BF719600F4E3}" type="slidenum">
              <a:rPr lang="fr-FR" smtClean="0"/>
              <a:t>‹N°›</a:t>
            </a:fld>
            <a:endParaRPr lang="fr-FR"/>
          </a:p>
        </p:txBody>
      </p:sp>
    </p:spTree>
    <p:extLst>
      <p:ext uri="{BB962C8B-B14F-4D97-AF65-F5344CB8AC3E}">
        <p14:creationId xmlns:p14="http://schemas.microsoft.com/office/powerpoint/2010/main" val="17459113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fr-FR"/>
              <a:t>Modifiez le style du titre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BAB1E1B1-53AB-8649-A026-021C5D08E768}" type="datetimeFigureOut">
              <a:rPr lang="fr-FR" smtClean="0"/>
              <a:t>30/12/2022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5D338168-0EE1-254B-9689-BF719600F4E3}" type="slidenum">
              <a:rPr lang="fr-FR" smtClean="0"/>
              <a:t>‹N°›</a:t>
            </a:fld>
            <a:endParaRPr lang="fr-FR"/>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635797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BAB1E1B1-53AB-8649-A026-021C5D08E768}" type="datetimeFigureOut">
              <a:rPr lang="fr-FR" smtClean="0"/>
              <a:t>30/12/2022</a:t>
            </a:fld>
            <a:endParaRPr lang="fr-FR"/>
          </a:p>
        </p:txBody>
      </p:sp>
      <p:sp>
        <p:nvSpPr>
          <p:cNvPr id="6" name="Footer Placeholder 5"/>
          <p:cNvSpPr>
            <a:spLocks noGrp="1"/>
          </p:cNvSpPr>
          <p:nvPr>
            <p:ph type="ftr" sz="quarter" idx="11"/>
          </p:nvPr>
        </p:nvSpPr>
        <p:spPr>
          <a:xfrm>
            <a:off x="1447382" y="318640"/>
            <a:ext cx="5541004" cy="320931"/>
          </a:xfrm>
        </p:spPr>
        <p:txBody>
          <a:bodyPr/>
          <a:lstStyle/>
          <a:p>
            <a:endParaRPr lang="fr-FR"/>
          </a:p>
        </p:txBody>
      </p:sp>
      <p:sp>
        <p:nvSpPr>
          <p:cNvPr id="7" name="Slide Number Placeholder 6"/>
          <p:cNvSpPr>
            <a:spLocks noGrp="1"/>
          </p:cNvSpPr>
          <p:nvPr>
            <p:ph type="sldNum" sz="quarter" idx="12"/>
          </p:nvPr>
        </p:nvSpPr>
        <p:spPr/>
        <p:txBody>
          <a:bodyPr/>
          <a:lstStyle/>
          <a:p>
            <a:fld id="{5D338168-0EE1-254B-9689-BF719600F4E3}" type="slidenum">
              <a:rPr lang="fr-FR" smtClean="0"/>
              <a:t>‹N°›</a:t>
            </a:fld>
            <a:endParaRPr lang="fr-FR"/>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2668635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BAB1E1B1-53AB-8649-A026-021C5D08E768}" type="datetimeFigureOut">
              <a:rPr lang="fr-FR" smtClean="0"/>
              <a:t>30/12/2022</a:t>
            </a:fld>
            <a:endParaRPr lang="fr-FR"/>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5D338168-0EE1-254B-9689-BF719600F4E3}" type="slidenum">
              <a:rPr lang="fr-FR" smtClean="0"/>
              <a:t>‹N°›</a:t>
            </a:fld>
            <a:endParaRPr lang="fr-FR"/>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694792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3.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497E83-5F04-3273-2761-C05310C7436E}"/>
              </a:ext>
            </a:extLst>
          </p:cNvPr>
          <p:cNvSpPr>
            <a:spLocks noGrp="1"/>
          </p:cNvSpPr>
          <p:nvPr>
            <p:ph type="ctrTitle"/>
          </p:nvPr>
        </p:nvSpPr>
        <p:spPr>
          <a:xfrm>
            <a:off x="3982772" y="372550"/>
            <a:ext cx="7123287" cy="2697217"/>
          </a:xfrm>
          <a:solidFill>
            <a:schemeClr val="tx2">
              <a:lumMod val="60000"/>
              <a:lumOff val="40000"/>
            </a:schemeClr>
          </a:solidFill>
          <a:ln>
            <a:solidFill>
              <a:schemeClr val="accent1"/>
            </a:solidFill>
          </a:ln>
          <a:effectLst>
            <a:outerShdw blurRad="76200" dir="13500000" sy="23000" kx="1200000" algn="br" rotWithShape="0">
              <a:prstClr val="black">
                <a:alpha val="20000"/>
              </a:prstClr>
            </a:outerShdw>
          </a:effectLst>
        </p:spPr>
        <p:txBody>
          <a:bodyPr>
            <a:normAutofit fontScale="90000"/>
          </a:bodyPr>
          <a:lstStyle/>
          <a:p>
            <a:pPr algn="ctr"/>
            <a:r>
              <a:rPr lang="fr-FR" dirty="0">
                <a:solidFill>
                  <a:srgbClr val="FFC000"/>
                </a:solidFill>
              </a:rPr>
              <a:t>Notre rôle face à l’accidentologie</a:t>
            </a:r>
          </a:p>
        </p:txBody>
      </p:sp>
      <p:sp>
        <p:nvSpPr>
          <p:cNvPr id="6" name="ZoneTexte 5">
            <a:extLst>
              <a:ext uri="{FF2B5EF4-FFF2-40B4-BE49-F238E27FC236}">
                <a16:creationId xmlns:a16="http://schemas.microsoft.com/office/drawing/2014/main" id="{8B88B23F-32BA-6EB8-E78F-50ADCD07101D}"/>
              </a:ext>
            </a:extLst>
          </p:cNvPr>
          <p:cNvSpPr txBox="1"/>
          <p:nvPr/>
        </p:nvSpPr>
        <p:spPr>
          <a:xfrm>
            <a:off x="1343377" y="3429000"/>
            <a:ext cx="9968088" cy="461665"/>
          </a:xfrm>
          <a:prstGeom prst="rect">
            <a:avLst/>
          </a:prstGeom>
          <a:solidFill>
            <a:schemeClr val="accent2">
              <a:lumMod val="40000"/>
              <a:lumOff val="60000"/>
            </a:schemeClr>
          </a:solidFill>
        </p:spPr>
        <p:txBody>
          <a:bodyPr wrap="square">
            <a:spAutoFit/>
          </a:bodyPr>
          <a:lstStyle/>
          <a:p>
            <a:r>
              <a:rPr lang="fr-FR" sz="2400" b="1" u="sng" dirty="0">
                <a:solidFill>
                  <a:srgbClr val="002060"/>
                </a:solidFill>
              </a:rPr>
              <a:t>Utiliser des moyens efficaces de communication entre les acteurs ?</a:t>
            </a:r>
          </a:p>
        </p:txBody>
      </p:sp>
      <p:sp>
        <p:nvSpPr>
          <p:cNvPr id="4" name="Ellipse 3">
            <a:extLst>
              <a:ext uri="{FF2B5EF4-FFF2-40B4-BE49-F238E27FC236}">
                <a16:creationId xmlns:a16="http://schemas.microsoft.com/office/drawing/2014/main" id="{593D05DA-96A7-17E6-F467-29A5F3F12F9F}"/>
              </a:ext>
            </a:extLst>
          </p:cNvPr>
          <p:cNvSpPr/>
          <p:nvPr/>
        </p:nvSpPr>
        <p:spPr>
          <a:xfrm>
            <a:off x="3104444" y="4249898"/>
            <a:ext cx="6242754" cy="1679603"/>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solidFill>
                  <a:schemeClr val="accent1">
                    <a:lumMod val="75000"/>
                  </a:schemeClr>
                </a:solidFill>
              </a:rPr>
              <a:t>LES MEDIAS ?</a:t>
            </a:r>
          </a:p>
          <a:p>
            <a:pPr algn="ctr"/>
            <a:r>
              <a:rPr lang="fr-FR" sz="2400" b="1" dirty="0">
                <a:solidFill>
                  <a:schemeClr val="accent1">
                    <a:lumMod val="75000"/>
                  </a:schemeClr>
                </a:solidFill>
              </a:rPr>
              <a:t>LES RESEAUX ?</a:t>
            </a:r>
          </a:p>
          <a:p>
            <a:pPr algn="ctr"/>
            <a:r>
              <a:rPr lang="fr-FR" sz="2400" b="1" dirty="0">
                <a:solidFill>
                  <a:schemeClr val="accent1">
                    <a:lumMod val="75000"/>
                  </a:schemeClr>
                </a:solidFill>
              </a:rPr>
              <a:t>LA FEDERATION ?</a:t>
            </a:r>
          </a:p>
          <a:p>
            <a:pPr algn="ctr"/>
            <a:r>
              <a:rPr lang="fr-FR" sz="2400" b="1" dirty="0">
                <a:solidFill>
                  <a:schemeClr val="accent1">
                    <a:lumMod val="75000"/>
                  </a:schemeClr>
                </a:solidFill>
              </a:rPr>
              <a:t>LES INSTRUCTEURS ?</a:t>
            </a:r>
          </a:p>
        </p:txBody>
      </p:sp>
      <p:pic>
        <p:nvPicPr>
          <p:cNvPr id="5" name="Image 4">
            <a:extLst>
              <a:ext uri="{FF2B5EF4-FFF2-40B4-BE49-F238E27FC236}">
                <a16:creationId xmlns:a16="http://schemas.microsoft.com/office/drawing/2014/main" id="{8F798DE4-D654-5388-C304-527C089A7806}"/>
              </a:ext>
            </a:extLst>
          </p:cNvPr>
          <p:cNvPicPr>
            <a:picLocks noChangeAspect="1"/>
          </p:cNvPicPr>
          <p:nvPr/>
        </p:nvPicPr>
        <p:blipFill>
          <a:blip r:embed="rId2"/>
          <a:stretch>
            <a:fillRect/>
          </a:stretch>
        </p:blipFill>
        <p:spPr>
          <a:xfrm>
            <a:off x="172774" y="372549"/>
            <a:ext cx="3225182" cy="2697217"/>
          </a:xfrm>
          <a:prstGeom prst="rect">
            <a:avLst/>
          </a:prstGeom>
        </p:spPr>
      </p:pic>
    </p:spTree>
    <p:extLst>
      <p:ext uri="{BB962C8B-B14F-4D97-AF65-F5344CB8AC3E}">
        <p14:creationId xmlns:p14="http://schemas.microsoft.com/office/powerpoint/2010/main" val="33136570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974EA80D-043F-6A0F-8CC1-64C888040418}"/>
              </a:ext>
            </a:extLst>
          </p:cNvPr>
          <p:cNvPicPr>
            <a:picLocks noChangeAspect="1"/>
          </p:cNvPicPr>
          <p:nvPr/>
        </p:nvPicPr>
        <p:blipFill>
          <a:blip r:embed="rId2"/>
          <a:stretch>
            <a:fillRect/>
          </a:stretch>
        </p:blipFill>
        <p:spPr>
          <a:xfrm>
            <a:off x="8643759" y="547849"/>
            <a:ext cx="3216561" cy="6186668"/>
          </a:xfrm>
          <a:prstGeom prst="rect">
            <a:avLst/>
          </a:prstGeom>
        </p:spPr>
      </p:pic>
      <p:sp>
        <p:nvSpPr>
          <p:cNvPr id="3" name="Flèche : droite 2">
            <a:extLst>
              <a:ext uri="{FF2B5EF4-FFF2-40B4-BE49-F238E27FC236}">
                <a16:creationId xmlns:a16="http://schemas.microsoft.com/office/drawing/2014/main" id="{14CF4BA9-C380-1FBE-7AB3-956AFC916487}"/>
              </a:ext>
            </a:extLst>
          </p:cNvPr>
          <p:cNvSpPr/>
          <p:nvPr/>
        </p:nvSpPr>
        <p:spPr>
          <a:xfrm>
            <a:off x="5407856" y="123483"/>
            <a:ext cx="3644597" cy="137588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rgbClr val="002060"/>
                </a:solidFill>
              </a:rPr>
              <a:t>Prévention &amp; Information</a:t>
            </a:r>
          </a:p>
        </p:txBody>
      </p:sp>
      <p:sp>
        <p:nvSpPr>
          <p:cNvPr id="5" name="Flèche : bas 4">
            <a:extLst>
              <a:ext uri="{FF2B5EF4-FFF2-40B4-BE49-F238E27FC236}">
                <a16:creationId xmlns:a16="http://schemas.microsoft.com/office/drawing/2014/main" id="{8ED2FBFB-03AB-BA26-90F1-A183024FEF09}"/>
              </a:ext>
            </a:extLst>
          </p:cNvPr>
          <p:cNvSpPr/>
          <p:nvPr/>
        </p:nvSpPr>
        <p:spPr>
          <a:xfrm>
            <a:off x="637878" y="123483"/>
            <a:ext cx="3347194" cy="1375882"/>
          </a:xfrm>
          <a:prstGeom prst="downArrow">
            <a:avLst>
              <a:gd name="adj1" fmla="val 50000"/>
              <a:gd name="adj2" fmla="val 58077"/>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RENDEZ-VOUS SECURITE</a:t>
            </a:r>
          </a:p>
        </p:txBody>
      </p:sp>
      <p:pic>
        <p:nvPicPr>
          <p:cNvPr id="6" name="Image 5">
            <a:extLst>
              <a:ext uri="{FF2B5EF4-FFF2-40B4-BE49-F238E27FC236}">
                <a16:creationId xmlns:a16="http://schemas.microsoft.com/office/drawing/2014/main" id="{C2BAD2E4-C7CF-21D2-6DD9-693C02652B44}"/>
              </a:ext>
            </a:extLst>
          </p:cNvPr>
          <p:cNvPicPr>
            <a:picLocks noChangeAspect="1"/>
          </p:cNvPicPr>
          <p:nvPr/>
        </p:nvPicPr>
        <p:blipFill>
          <a:blip r:embed="rId3"/>
          <a:stretch>
            <a:fillRect/>
          </a:stretch>
        </p:blipFill>
        <p:spPr>
          <a:xfrm>
            <a:off x="4659708" y="1499365"/>
            <a:ext cx="2872583" cy="2631705"/>
          </a:xfrm>
          <a:prstGeom prst="rect">
            <a:avLst/>
          </a:prstGeom>
        </p:spPr>
      </p:pic>
      <p:pic>
        <p:nvPicPr>
          <p:cNvPr id="8" name="Image 7">
            <a:extLst>
              <a:ext uri="{FF2B5EF4-FFF2-40B4-BE49-F238E27FC236}">
                <a16:creationId xmlns:a16="http://schemas.microsoft.com/office/drawing/2014/main" id="{CF85BBBB-FB3C-D7E4-2ED0-D02765F8EDB5}"/>
              </a:ext>
            </a:extLst>
          </p:cNvPr>
          <p:cNvPicPr>
            <a:picLocks noChangeAspect="1"/>
          </p:cNvPicPr>
          <p:nvPr/>
        </p:nvPicPr>
        <p:blipFill>
          <a:blip r:embed="rId4"/>
          <a:stretch>
            <a:fillRect/>
          </a:stretch>
        </p:blipFill>
        <p:spPr>
          <a:xfrm>
            <a:off x="223516" y="1454904"/>
            <a:ext cx="3761556" cy="5279613"/>
          </a:xfrm>
          <a:prstGeom prst="rect">
            <a:avLst/>
          </a:prstGeom>
        </p:spPr>
      </p:pic>
      <p:pic>
        <p:nvPicPr>
          <p:cNvPr id="9" name="Image 8">
            <a:extLst>
              <a:ext uri="{FF2B5EF4-FFF2-40B4-BE49-F238E27FC236}">
                <a16:creationId xmlns:a16="http://schemas.microsoft.com/office/drawing/2014/main" id="{21B22FC2-3687-CAEC-217D-8FFE58E98A5A}"/>
              </a:ext>
            </a:extLst>
          </p:cNvPr>
          <p:cNvPicPr>
            <a:picLocks noChangeAspect="1"/>
          </p:cNvPicPr>
          <p:nvPr/>
        </p:nvPicPr>
        <p:blipFill>
          <a:blip r:embed="rId5"/>
          <a:stretch>
            <a:fillRect/>
          </a:stretch>
        </p:blipFill>
        <p:spPr>
          <a:xfrm>
            <a:off x="4366574" y="4962763"/>
            <a:ext cx="3895682" cy="1335140"/>
          </a:xfrm>
          <a:prstGeom prst="rect">
            <a:avLst/>
          </a:prstGeom>
        </p:spPr>
      </p:pic>
    </p:spTree>
    <p:extLst>
      <p:ext uri="{BB962C8B-B14F-4D97-AF65-F5344CB8AC3E}">
        <p14:creationId xmlns:p14="http://schemas.microsoft.com/office/powerpoint/2010/main" val="40030660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texte&#10;&#10;Description générée automatiquement">
            <a:extLst>
              <a:ext uri="{FF2B5EF4-FFF2-40B4-BE49-F238E27FC236}">
                <a16:creationId xmlns:a16="http://schemas.microsoft.com/office/drawing/2014/main" id="{B2A8AC0F-586E-9507-B581-78ACADCC30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2121" y="252893"/>
            <a:ext cx="7064366" cy="6007261"/>
          </a:xfrm>
          <a:prstGeom prst="rect">
            <a:avLst/>
          </a:prstGeom>
        </p:spPr>
      </p:pic>
      <p:sp>
        <p:nvSpPr>
          <p:cNvPr id="8" name="ZoneTexte 7">
            <a:extLst>
              <a:ext uri="{FF2B5EF4-FFF2-40B4-BE49-F238E27FC236}">
                <a16:creationId xmlns:a16="http://schemas.microsoft.com/office/drawing/2014/main" id="{24349AEB-5632-0509-9631-8A5D56DD540D}"/>
              </a:ext>
            </a:extLst>
          </p:cNvPr>
          <p:cNvSpPr txBox="1"/>
          <p:nvPr/>
        </p:nvSpPr>
        <p:spPr>
          <a:xfrm>
            <a:off x="708283" y="4308792"/>
            <a:ext cx="4518473" cy="2308324"/>
          </a:xfrm>
          <a:prstGeom prst="rect">
            <a:avLst/>
          </a:prstGeom>
          <a:solidFill>
            <a:schemeClr val="accent6">
              <a:lumMod val="60000"/>
              <a:lumOff val="40000"/>
            </a:schemeClr>
          </a:solidFill>
        </p:spPr>
        <p:txBody>
          <a:bodyPr wrap="square">
            <a:spAutoFit/>
          </a:bodyPr>
          <a:lstStyle/>
          <a:p>
            <a:r>
              <a:rPr lang="fr-FR" dirty="0"/>
              <a:t>Au-delà de l’obligation règlementaire européenne d’ouvrir une enquête pour tout accident impliquant un aéronef certifié, la politique du BEA depuis 2015 est de conduire également des enquêtes sur les accidents d’ULM lors desquels des personnes sont mortellement blessées. Ce bilan est ainsi limité aux accidents mortels.</a:t>
            </a:r>
          </a:p>
        </p:txBody>
      </p:sp>
      <p:sp>
        <p:nvSpPr>
          <p:cNvPr id="10" name="ZoneTexte 9">
            <a:extLst>
              <a:ext uri="{FF2B5EF4-FFF2-40B4-BE49-F238E27FC236}">
                <a16:creationId xmlns:a16="http://schemas.microsoft.com/office/drawing/2014/main" id="{28C9ED7D-27CF-1AFE-81F5-B58DB34324CA}"/>
              </a:ext>
            </a:extLst>
          </p:cNvPr>
          <p:cNvSpPr txBox="1"/>
          <p:nvPr/>
        </p:nvSpPr>
        <p:spPr>
          <a:xfrm>
            <a:off x="249690" y="1092349"/>
            <a:ext cx="4888088" cy="2308324"/>
          </a:xfrm>
          <a:prstGeom prst="rect">
            <a:avLst/>
          </a:prstGeom>
          <a:solidFill>
            <a:schemeClr val="bg2">
              <a:lumMod val="75000"/>
            </a:schemeClr>
          </a:solidFill>
        </p:spPr>
        <p:txBody>
          <a:bodyPr wrap="square">
            <a:spAutoFit/>
          </a:bodyPr>
          <a:lstStyle/>
          <a:p>
            <a:r>
              <a:rPr lang="fr-FR" dirty="0"/>
              <a:t>Comme vous le savez, le BEA dispose d’enquêteurs et d’experts pour analyser et rapporter des accidents ayant entrainés des décès,</a:t>
            </a:r>
          </a:p>
          <a:p>
            <a:endParaRPr lang="fr-FR" dirty="0"/>
          </a:p>
          <a:p>
            <a:r>
              <a:rPr lang="fr-FR" dirty="0"/>
              <a:t>Notre étroite collaboration avec leurs intervenants nous permet de progresser dans l’enseignement de nos pratiques et dans l’approche de la sécurité, </a:t>
            </a:r>
          </a:p>
        </p:txBody>
      </p:sp>
    </p:spTree>
    <p:extLst>
      <p:ext uri="{BB962C8B-B14F-4D97-AF65-F5344CB8AC3E}">
        <p14:creationId xmlns:p14="http://schemas.microsoft.com/office/powerpoint/2010/main" val="10558356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 coins arrondis 6">
            <a:extLst>
              <a:ext uri="{FF2B5EF4-FFF2-40B4-BE49-F238E27FC236}">
                <a16:creationId xmlns:a16="http://schemas.microsoft.com/office/drawing/2014/main" id="{93A7F6A9-7C17-BD8D-C6E0-F105CE25D2DB}"/>
              </a:ext>
            </a:extLst>
          </p:cNvPr>
          <p:cNvSpPr/>
          <p:nvPr/>
        </p:nvSpPr>
        <p:spPr>
          <a:xfrm>
            <a:off x="1603022" y="0"/>
            <a:ext cx="8985956" cy="3730978"/>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En 2021, le BEA a publié 17 rapports relatifs à des accidents mortels d’ULM dont la répartition par classe est la suivante :</a:t>
            </a:r>
          </a:p>
          <a:p>
            <a:pPr algn="ctr"/>
            <a:endParaRPr lang="fr-FR" dirty="0"/>
          </a:p>
          <a:p>
            <a:pPr algn="ctr"/>
            <a:r>
              <a:rPr lang="fr-FR" dirty="0"/>
              <a:t>    1 événement concernant un paramoteur (classe 1) ; 1 personne décédée</a:t>
            </a:r>
          </a:p>
          <a:p>
            <a:pPr algn="ctr"/>
            <a:r>
              <a:rPr lang="fr-FR" dirty="0"/>
              <a:t>    2 événements concernant des pendulaires (classe 2) ; 2 personnes décédées</a:t>
            </a:r>
          </a:p>
          <a:p>
            <a:pPr algn="ctr"/>
            <a:r>
              <a:rPr lang="fr-FR" dirty="0"/>
              <a:t>    10 événements concernant des ULM multiaxes (classe 3) ; 12 personnes décédées</a:t>
            </a:r>
          </a:p>
          <a:p>
            <a:pPr algn="ctr"/>
            <a:r>
              <a:rPr lang="fr-FR" dirty="0"/>
              <a:t>    3 événements concernant des autogires (classe 4) ; 3 personnes décédées</a:t>
            </a:r>
          </a:p>
          <a:p>
            <a:pPr algn="ctr"/>
            <a:r>
              <a:rPr lang="fr-FR" dirty="0"/>
              <a:t>    1 événement concernant un hélicoptère ultraléger (classe 6) ; 1 personne décédée</a:t>
            </a:r>
          </a:p>
          <a:p>
            <a:pPr algn="ctr"/>
            <a:endParaRPr lang="fr-FR" dirty="0"/>
          </a:p>
          <a:p>
            <a:pPr algn="ctr"/>
            <a:r>
              <a:rPr lang="fr-FR" dirty="0"/>
              <a:t>On dénombre pour l’ensemble de ces accidents un total de 19 personnes décédées.</a:t>
            </a:r>
          </a:p>
          <a:p>
            <a:pPr algn="ctr"/>
            <a:endParaRPr lang="fr-FR" dirty="0"/>
          </a:p>
          <a:p>
            <a:pPr algn="ctr"/>
            <a:r>
              <a:rPr lang="fr-FR" dirty="0"/>
              <a:t>Six thèmes ressortent plus particulièrement de ces rapports.</a:t>
            </a:r>
          </a:p>
        </p:txBody>
      </p:sp>
      <p:sp>
        <p:nvSpPr>
          <p:cNvPr id="8" name="Rectangle 7">
            <a:extLst>
              <a:ext uri="{FF2B5EF4-FFF2-40B4-BE49-F238E27FC236}">
                <a16:creationId xmlns:a16="http://schemas.microsoft.com/office/drawing/2014/main" id="{2D40DEEC-9DE2-2444-3CA3-5CFAF564A7F0}"/>
              </a:ext>
            </a:extLst>
          </p:cNvPr>
          <p:cNvSpPr/>
          <p:nvPr/>
        </p:nvSpPr>
        <p:spPr>
          <a:xfrm>
            <a:off x="1924755" y="3928533"/>
            <a:ext cx="8342489" cy="2257778"/>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r>
              <a:rPr lang="fr-FR" sz="2000" b="1" dirty="0">
                <a:solidFill>
                  <a:srgbClr val="FF0000"/>
                </a:solidFill>
              </a:rPr>
              <a:t>Expérience insuffisante</a:t>
            </a:r>
          </a:p>
          <a:p>
            <a:pPr marL="342900" indent="-342900" algn="ctr">
              <a:buFont typeface="+mj-lt"/>
              <a:buAutoNum type="arabicPeriod"/>
            </a:pPr>
            <a:r>
              <a:rPr lang="fr-FR" sz="2000" b="1" dirty="0">
                <a:solidFill>
                  <a:srgbClr val="FF0000"/>
                </a:solidFill>
              </a:rPr>
              <a:t>Aspects médicaux</a:t>
            </a:r>
          </a:p>
          <a:p>
            <a:pPr marL="342900" indent="-342900" algn="ctr">
              <a:buFont typeface="+mj-lt"/>
              <a:buAutoNum type="arabicPeriod"/>
            </a:pPr>
            <a:r>
              <a:rPr lang="fr-FR" sz="2000" b="1" dirty="0">
                <a:solidFill>
                  <a:srgbClr val="FF0000"/>
                </a:solidFill>
              </a:rPr>
              <a:t>Prises de risques et manœuvres non essentielles au déroulement du vol </a:t>
            </a:r>
          </a:p>
          <a:p>
            <a:pPr marL="342900" indent="-342900" algn="ctr">
              <a:buFont typeface="+mj-lt"/>
              <a:buAutoNum type="arabicPeriod"/>
            </a:pPr>
            <a:r>
              <a:rPr lang="fr-FR" sz="2000" b="1" dirty="0">
                <a:solidFill>
                  <a:srgbClr val="FF0000"/>
                </a:solidFill>
              </a:rPr>
              <a:t>Parachute de secours</a:t>
            </a:r>
          </a:p>
          <a:p>
            <a:pPr marL="342900" indent="-342900" algn="ctr">
              <a:buFont typeface="+mj-lt"/>
              <a:buAutoNum type="arabicPeriod"/>
            </a:pPr>
            <a:r>
              <a:rPr lang="fr-FR" sz="2000" b="1" dirty="0">
                <a:solidFill>
                  <a:srgbClr val="FF0000"/>
                </a:solidFill>
              </a:rPr>
              <a:t>Entretien des aéronefs</a:t>
            </a:r>
          </a:p>
          <a:p>
            <a:pPr marL="342900" indent="-342900" algn="ctr">
              <a:buFont typeface="+mj-lt"/>
              <a:buAutoNum type="arabicPeriod"/>
            </a:pPr>
            <a:r>
              <a:rPr lang="fr-FR" sz="2000" b="1" dirty="0">
                <a:solidFill>
                  <a:srgbClr val="FF0000"/>
                </a:solidFill>
              </a:rPr>
              <a:t>Décrochage en multiaxe</a:t>
            </a:r>
          </a:p>
        </p:txBody>
      </p:sp>
    </p:spTree>
    <p:extLst>
      <p:ext uri="{BB962C8B-B14F-4D97-AF65-F5344CB8AC3E}">
        <p14:creationId xmlns:p14="http://schemas.microsoft.com/office/powerpoint/2010/main" val="3028417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33C77038-BEF5-502B-216D-675ED6E9FFEE}"/>
              </a:ext>
            </a:extLst>
          </p:cNvPr>
          <p:cNvSpPr txBox="1"/>
          <p:nvPr/>
        </p:nvSpPr>
        <p:spPr>
          <a:xfrm>
            <a:off x="259645" y="0"/>
            <a:ext cx="11853333" cy="6186309"/>
          </a:xfrm>
          <a:prstGeom prst="rect">
            <a:avLst/>
          </a:prstGeom>
          <a:noFill/>
        </p:spPr>
        <p:txBody>
          <a:bodyPr wrap="square">
            <a:spAutoFit/>
          </a:bodyPr>
          <a:lstStyle/>
          <a:p>
            <a:r>
              <a:rPr lang="fr-FR" dirty="0"/>
              <a:t>L’expérience insuffisante du pilote au regard du contexte du vol est fréquemment identifiée comme un facteur contributif aux accidents quelle que soit la catégorie d'aéronef. Cette problématique a notamment été abordée dans le rapport sur l’accident du 32DH survenu le 31 août 2020 à Condom Valence-sur-Baïse. Dans ce rapport, il est rappelé l’initiative Remise en Vol (REV) de la Fédération française d’ULM (FFPLUM) qui a pour objectif de favoriser, sur une démarche volontaire, la rencontre entre pilotes et instructeurs, notamment après une période d’inactivité. Les vols avec un instructeur permettent d’aborder des situations normales mais aussi inusuelles afin de mieux les appréhender et de ne pas perdre des automatismes acquis lors de la formation initiale. Dans l’accident du 83AGL survenu le 6 août 2020 à Cruis, le pilote a perdu le contrôle de son ULM lors d’une interruption de l’atterrissage sur une plate-forme assimilable à une </a:t>
            </a:r>
            <a:r>
              <a:rPr lang="fr-FR" dirty="0" err="1"/>
              <a:t>altisurface</a:t>
            </a:r>
            <a:r>
              <a:rPr lang="fr-FR" dirty="0"/>
              <a:t>. L’absence de formation du pilote au vol en montagne et plus spécifiquement à l’atterrissage sur terrain en pente, a pu contribuer à la décision inappropriée de redécoller. Le Pôle National Vol Montagne (PNVM) de la FFPLUM propose aux pilotes d’ULM des formations au pilotage en montagne.</a:t>
            </a:r>
          </a:p>
          <a:p>
            <a:endParaRPr lang="fr-FR" dirty="0"/>
          </a:p>
          <a:p>
            <a:r>
              <a:rPr lang="fr-FR" dirty="0"/>
              <a:t>Cette thématique est mentionnée dans quatre autres rapports publiés en 2021 :</a:t>
            </a:r>
          </a:p>
          <a:p>
            <a:endParaRPr lang="fr-FR" dirty="0"/>
          </a:p>
          <a:p>
            <a:r>
              <a:rPr lang="fr-FR" dirty="0"/>
              <a:t>    Faible expérience récente </a:t>
            </a:r>
          </a:p>
          <a:p>
            <a:r>
              <a:rPr lang="fr-FR" dirty="0"/>
              <a:t>        59DAE survenu le 22 mai 2020 à la Ferté-Bernard</a:t>
            </a:r>
          </a:p>
          <a:p>
            <a:r>
              <a:rPr lang="fr-FR" dirty="0"/>
              <a:t>    Faible expérience en solo après l’obtention du brevet ULM ou de la qualification de classe</a:t>
            </a:r>
          </a:p>
          <a:p>
            <a:r>
              <a:rPr lang="fr-FR" dirty="0"/>
              <a:t>        17KB survenu le 17 juillet 2020 sur la plate-forme ULM d’Expiremont</a:t>
            </a:r>
          </a:p>
          <a:p>
            <a:r>
              <a:rPr lang="fr-FR" dirty="0"/>
              <a:t>        67BLZ survenu le 7 juin 2020 à Sarrebourg-Buhl</a:t>
            </a:r>
          </a:p>
          <a:p>
            <a:r>
              <a:rPr lang="fr-FR" dirty="0"/>
              <a:t>        49ABZ survenu le 31 août 2020 à Saumur - Saint-Florent</a:t>
            </a:r>
          </a:p>
          <a:p>
            <a:endParaRPr lang="fr-FR" dirty="0"/>
          </a:p>
          <a:p>
            <a:r>
              <a:rPr lang="fr-FR" dirty="0"/>
              <a:t>On dénombre pour les événements cités sept personnes décédées. </a:t>
            </a:r>
          </a:p>
        </p:txBody>
      </p:sp>
      <p:sp>
        <p:nvSpPr>
          <p:cNvPr id="4" name="Explosion : 8 points 3">
            <a:extLst>
              <a:ext uri="{FF2B5EF4-FFF2-40B4-BE49-F238E27FC236}">
                <a16:creationId xmlns:a16="http://schemas.microsoft.com/office/drawing/2014/main" id="{85F752B2-1D2E-539C-CBEA-6477550E5E1A}"/>
              </a:ext>
            </a:extLst>
          </p:cNvPr>
          <p:cNvSpPr/>
          <p:nvPr/>
        </p:nvSpPr>
        <p:spPr>
          <a:xfrm>
            <a:off x="8003822" y="4682067"/>
            <a:ext cx="4109156" cy="1978378"/>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solidFill>
                  <a:srgbClr val="00B050"/>
                </a:solidFill>
              </a:rPr>
              <a:t>EXPERIENCE</a:t>
            </a:r>
          </a:p>
        </p:txBody>
      </p:sp>
    </p:spTree>
    <p:extLst>
      <p:ext uri="{BB962C8B-B14F-4D97-AF65-F5344CB8AC3E}">
        <p14:creationId xmlns:p14="http://schemas.microsoft.com/office/powerpoint/2010/main" val="1095096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C2E74BC4-5B0C-A3ED-CA2D-F45C9D681A07}"/>
              </a:ext>
            </a:extLst>
          </p:cNvPr>
          <p:cNvSpPr txBox="1"/>
          <p:nvPr/>
        </p:nvSpPr>
        <p:spPr>
          <a:xfrm>
            <a:off x="214489" y="597048"/>
            <a:ext cx="11977511" cy="5355312"/>
          </a:xfrm>
          <a:prstGeom prst="rect">
            <a:avLst/>
          </a:prstGeom>
          <a:noFill/>
        </p:spPr>
        <p:txBody>
          <a:bodyPr wrap="square">
            <a:spAutoFit/>
          </a:bodyPr>
          <a:lstStyle/>
          <a:p>
            <a:r>
              <a:rPr lang="fr-FR" dirty="0"/>
              <a:t>Les pilotes d’ULM doivent évaluer eux-mêmes leur aptitude médicale à piloter. Ainsi certains d’entre eux peuvent être dépourvus d’interlocuteur susceptible de les aider à en surveiller l’évolution. En pratique, tous les pilotes, y compris d’ULM, peuvent demander conseil à un médecin, aéronautique de préférence. Le questionnaire de santé, dont les pilotes affiliés à la FFPLUM doivent prendre connaissance annuellement, est un outil pour aider ces derniers à évaluer le besoin de consulter un médecin. En outre, l’édito du BSV n°56 de la FFPLUM présente la checklist personnelle « MAFORME » qui permet d’évaluer avant chaque vol sa propre capacité à voler.</a:t>
            </a:r>
          </a:p>
          <a:p>
            <a:endParaRPr lang="fr-FR" dirty="0"/>
          </a:p>
          <a:p>
            <a:r>
              <a:rPr lang="fr-FR" dirty="0"/>
              <a:t>Dans deux rapports, l’incapacité en vol du pilote a été retenu comme facteur contributif probable de l’accident :</a:t>
            </a:r>
          </a:p>
          <a:p>
            <a:endParaRPr lang="fr-FR" dirty="0"/>
          </a:p>
          <a:p>
            <a:r>
              <a:rPr lang="fr-FR" dirty="0"/>
              <a:t>    59DPK survenu le 28 décembre 2019 à Valenciennes-Denain</a:t>
            </a:r>
          </a:p>
          <a:p>
            <a:r>
              <a:rPr lang="fr-FR" dirty="0"/>
              <a:t>    03AEN survenu le 11 septembre 2019 à Itxassou</a:t>
            </a:r>
          </a:p>
          <a:p>
            <a:endParaRPr lang="fr-FR" dirty="0"/>
          </a:p>
          <a:p>
            <a:r>
              <a:rPr lang="fr-FR" dirty="0"/>
              <a:t>Dans deux autres rapports, bien que la contribution à l’accident de l’état de santé des pilotes ne soit pas avérée, l’état pathologique de ces derniers conduit à s’interroger sur leur aptitude à effectuer le vol en sécurité.</a:t>
            </a:r>
          </a:p>
          <a:p>
            <a:endParaRPr lang="fr-FR" dirty="0"/>
          </a:p>
          <a:p>
            <a:r>
              <a:rPr lang="fr-FR" dirty="0"/>
              <a:t>    57AYE survenu le 7 octobre 2019 à Jumeauville</a:t>
            </a:r>
          </a:p>
          <a:p>
            <a:r>
              <a:rPr lang="fr-FR" dirty="0"/>
              <a:t>    67BLZ survenu le 7 juin 2020 à Sarrebourg-Buhl</a:t>
            </a:r>
          </a:p>
          <a:p>
            <a:endParaRPr lang="fr-FR" dirty="0"/>
          </a:p>
          <a:p>
            <a:r>
              <a:rPr lang="fr-FR" dirty="0"/>
              <a:t>On dénombre pour les événements cités cinq personnes décédées. </a:t>
            </a:r>
          </a:p>
        </p:txBody>
      </p:sp>
      <p:sp>
        <p:nvSpPr>
          <p:cNvPr id="4" name="Explosion : 8 points 3">
            <a:extLst>
              <a:ext uri="{FF2B5EF4-FFF2-40B4-BE49-F238E27FC236}">
                <a16:creationId xmlns:a16="http://schemas.microsoft.com/office/drawing/2014/main" id="{84BED70B-4C96-BB32-A317-3F5D60293DAB}"/>
              </a:ext>
            </a:extLst>
          </p:cNvPr>
          <p:cNvSpPr/>
          <p:nvPr/>
        </p:nvSpPr>
        <p:spPr>
          <a:xfrm>
            <a:off x="8466667" y="4492978"/>
            <a:ext cx="3104444" cy="1636889"/>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ln w="0"/>
                <a:solidFill>
                  <a:srgbClr val="00B0F0"/>
                </a:solidFill>
                <a:effectLst>
                  <a:outerShdw blurRad="38100" dist="19050" dir="2700000" algn="tl" rotWithShape="0">
                    <a:schemeClr val="dk1">
                      <a:alpha val="40000"/>
                    </a:schemeClr>
                  </a:outerShdw>
                </a:effectLst>
              </a:rPr>
              <a:t>MEDICAL</a:t>
            </a:r>
          </a:p>
        </p:txBody>
      </p:sp>
    </p:spTree>
    <p:extLst>
      <p:ext uri="{BB962C8B-B14F-4D97-AF65-F5344CB8AC3E}">
        <p14:creationId xmlns:p14="http://schemas.microsoft.com/office/powerpoint/2010/main" val="31584278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5A4E45CB-2B53-EBD4-743F-4868BBDA068C}"/>
              </a:ext>
            </a:extLst>
          </p:cNvPr>
          <p:cNvSpPr txBox="1"/>
          <p:nvPr/>
        </p:nvSpPr>
        <p:spPr>
          <a:xfrm>
            <a:off x="1298223" y="209688"/>
            <a:ext cx="8723488" cy="3970318"/>
          </a:xfrm>
          <a:prstGeom prst="rect">
            <a:avLst/>
          </a:prstGeom>
          <a:noFill/>
        </p:spPr>
        <p:txBody>
          <a:bodyPr wrap="square">
            <a:spAutoFit/>
          </a:bodyPr>
          <a:lstStyle/>
          <a:p>
            <a:r>
              <a:rPr lang="fr-FR" dirty="0"/>
              <a:t>Cette problématique de sécurité a été fréquemment soulevée dans des enquêtes de sécurité sur des accidents mortels, toutes catégories d’aéronefs confondues. Le BEA a plusieurs fois évoqué ce thème notamment dans sa contribution au rapport sur la sécurité aérienne 2018 publié par la DGAC  et dans le bilan thématique 2020 sur les avions légers.</a:t>
            </a:r>
          </a:p>
          <a:p>
            <a:endParaRPr lang="fr-FR" dirty="0"/>
          </a:p>
          <a:p>
            <a:r>
              <a:rPr lang="fr-FR" dirty="0"/>
              <a:t>Dans deux accidents, une forme de démonstration vis-à-vis de tiers a pu être recherchée par le pilote :</a:t>
            </a:r>
          </a:p>
          <a:p>
            <a:endParaRPr lang="fr-FR" dirty="0"/>
          </a:p>
          <a:p>
            <a:r>
              <a:rPr lang="fr-FR" dirty="0"/>
              <a:t>    84FK survenu le 15 août 2020 à Saint-Martin-de-Londres</a:t>
            </a:r>
          </a:p>
          <a:p>
            <a:r>
              <a:rPr lang="fr-FR" dirty="0"/>
              <a:t>    49ABZ survenu le 31 août 2020 à Saumur - Saint-Florent</a:t>
            </a:r>
          </a:p>
          <a:p>
            <a:endParaRPr lang="fr-FR" dirty="0"/>
          </a:p>
          <a:p>
            <a:r>
              <a:rPr lang="fr-FR" dirty="0"/>
              <a:t>Événement similaire publié en 2021 : 59DAE survenu le 22 mai 2020 à la Ferté-Bernard.</a:t>
            </a:r>
          </a:p>
          <a:p>
            <a:endParaRPr lang="fr-FR" dirty="0"/>
          </a:p>
          <a:p>
            <a:r>
              <a:rPr lang="fr-FR" dirty="0"/>
              <a:t>On dénombre pour les événements cités quatre personnes décédées. </a:t>
            </a:r>
          </a:p>
        </p:txBody>
      </p:sp>
      <p:sp>
        <p:nvSpPr>
          <p:cNvPr id="4" name="Explosion : 8 points 3">
            <a:extLst>
              <a:ext uri="{FF2B5EF4-FFF2-40B4-BE49-F238E27FC236}">
                <a16:creationId xmlns:a16="http://schemas.microsoft.com/office/drawing/2014/main" id="{2A1A35D6-C5CB-0826-6775-9F0212C3A1F0}"/>
              </a:ext>
            </a:extLst>
          </p:cNvPr>
          <p:cNvSpPr/>
          <p:nvPr/>
        </p:nvSpPr>
        <p:spPr>
          <a:xfrm>
            <a:off x="2884311" y="4594578"/>
            <a:ext cx="6423377" cy="1840088"/>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solidFill>
                  <a:srgbClr val="FFC000"/>
                </a:solidFill>
              </a:rPr>
              <a:t>PRISE DE RISQUE</a:t>
            </a:r>
          </a:p>
        </p:txBody>
      </p:sp>
    </p:spTree>
    <p:extLst>
      <p:ext uri="{BB962C8B-B14F-4D97-AF65-F5344CB8AC3E}">
        <p14:creationId xmlns:p14="http://schemas.microsoft.com/office/powerpoint/2010/main" val="11928278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B2AE688-DD37-C8E2-BCCD-19F98F0E2C6F}"/>
              </a:ext>
            </a:extLst>
          </p:cNvPr>
          <p:cNvSpPr txBox="1"/>
          <p:nvPr/>
        </p:nvSpPr>
        <p:spPr>
          <a:xfrm>
            <a:off x="270933" y="142460"/>
            <a:ext cx="11650133" cy="5355312"/>
          </a:xfrm>
          <a:prstGeom prst="rect">
            <a:avLst/>
          </a:prstGeom>
          <a:noFill/>
        </p:spPr>
        <p:txBody>
          <a:bodyPr wrap="square">
            <a:spAutoFit/>
          </a:bodyPr>
          <a:lstStyle/>
          <a:p>
            <a:r>
              <a:rPr lang="fr-FR" dirty="0"/>
              <a:t>Plusieurs rapports ont mis en évidence un déclenchement tardif ou une non-utilisation dans un contexte où ce dispositif de secours aurait pu atténuer les conséquences de l’accident.</a:t>
            </a:r>
          </a:p>
          <a:p>
            <a:endParaRPr lang="fr-FR" dirty="0"/>
          </a:p>
          <a:p>
            <a:r>
              <a:rPr lang="fr-FR" dirty="0"/>
              <a:t>On peut citer le rapport sur l’accident du 13LZ survenu le 7 mai 2019 à Saint-Antonin-sur-Bayon. Le pilote, probablement confronté à des difficultés de manœuvrabilité liées à une défaillance de la commande de lacet, n’a pas activé le parachute de secours et l’ULM est entré en collision avec le relief.</a:t>
            </a:r>
          </a:p>
          <a:p>
            <a:endParaRPr lang="fr-FR" dirty="0"/>
          </a:p>
          <a:p>
            <a:r>
              <a:rPr lang="fr-FR" dirty="0"/>
              <a:t>Lors de l’accident du 59DAE survenu le 22 mai 2020 à la Ferté-Bernard, le pilote a été confronté à une rupture en vol de l’empennage horizontal. Il a déclenché le parachute de secours à une hauteur insuffisante et l’ULM est entré en collision avec le sol.</a:t>
            </a:r>
          </a:p>
          <a:p>
            <a:endParaRPr lang="fr-FR" dirty="0"/>
          </a:p>
          <a:p>
            <a:r>
              <a:rPr lang="fr-FR" dirty="0"/>
              <a:t>On note dans l’accident du 57AYE survenu le 7 octobre 2019 à Jumeauville, que le pilote n’avait pas retiré la goupille de sécurité sur la poignée du parachute de secours. Dans ces conditions, confronté à une situation d’urgence, il était peu probable que le pilote pense à utiliser le parachute.</a:t>
            </a:r>
          </a:p>
          <a:p>
            <a:endParaRPr lang="fr-FR" dirty="0"/>
          </a:p>
          <a:p>
            <a:r>
              <a:rPr lang="fr-FR" dirty="0"/>
              <a:t>On dénombre pour les événements cités quatre personnes décédées.</a:t>
            </a:r>
          </a:p>
          <a:p>
            <a:endParaRPr lang="fr-FR" dirty="0"/>
          </a:p>
          <a:p>
            <a:r>
              <a:rPr lang="fr-FR" dirty="0"/>
              <a:t>Par ailleurs, sur la période 2019-2021, le BEA a été informé de trois événements qui n’ont pas eu de conséquences mortelles, au cours desquels le parachute a été déclenché. Ils n’ont pas donné lieu à une enquête du BEA.</a:t>
            </a:r>
          </a:p>
        </p:txBody>
      </p:sp>
      <p:sp>
        <p:nvSpPr>
          <p:cNvPr id="2" name="Explosion : 14 points 1">
            <a:extLst>
              <a:ext uri="{FF2B5EF4-FFF2-40B4-BE49-F238E27FC236}">
                <a16:creationId xmlns:a16="http://schemas.microsoft.com/office/drawing/2014/main" id="{F88FA5EB-26D3-3F02-FEF1-FA252429FB50}"/>
              </a:ext>
            </a:extLst>
          </p:cNvPr>
          <p:cNvSpPr/>
          <p:nvPr/>
        </p:nvSpPr>
        <p:spPr>
          <a:xfrm>
            <a:off x="7676443" y="3691466"/>
            <a:ext cx="4244623" cy="1253067"/>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solidFill>
                  <a:srgbClr val="FFFF00"/>
                </a:solidFill>
              </a:rPr>
              <a:t>Parachute !</a:t>
            </a:r>
          </a:p>
        </p:txBody>
      </p:sp>
      <p:sp>
        <p:nvSpPr>
          <p:cNvPr id="4" name="ZoneTexte 3">
            <a:extLst>
              <a:ext uri="{FF2B5EF4-FFF2-40B4-BE49-F238E27FC236}">
                <a16:creationId xmlns:a16="http://schemas.microsoft.com/office/drawing/2014/main" id="{F5A7AABE-0CC1-CBA0-F745-C218BAA35855}"/>
              </a:ext>
            </a:extLst>
          </p:cNvPr>
          <p:cNvSpPr txBox="1"/>
          <p:nvPr/>
        </p:nvSpPr>
        <p:spPr>
          <a:xfrm>
            <a:off x="8918222" y="5678311"/>
            <a:ext cx="3002844" cy="369332"/>
          </a:xfrm>
          <a:prstGeom prst="rect">
            <a:avLst/>
          </a:prstGeom>
          <a:solidFill>
            <a:schemeClr val="accent3">
              <a:lumMod val="60000"/>
              <a:lumOff val="40000"/>
            </a:schemeClr>
          </a:solidFill>
        </p:spPr>
        <p:txBody>
          <a:bodyPr wrap="square" rtlCol="0">
            <a:spAutoFit/>
          </a:bodyPr>
          <a:lstStyle/>
          <a:p>
            <a:r>
              <a:rPr lang="fr-FR" dirty="0"/>
              <a:t>https://vimeo.com/321196685</a:t>
            </a:r>
          </a:p>
        </p:txBody>
      </p:sp>
    </p:spTree>
    <p:extLst>
      <p:ext uri="{BB962C8B-B14F-4D97-AF65-F5344CB8AC3E}">
        <p14:creationId xmlns:p14="http://schemas.microsoft.com/office/powerpoint/2010/main" val="16527580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X2Download.app-Vliegtuigje neergestort in Sint-Andries, piloot gered door reddingssysteem met parachute-(480p)" descr="Une image contenant ciel, extérieur, jour&#10;&#10;Description générée automatiquement">
            <a:hlinkClick r:id="" action="ppaction://media"/>
            <a:extLst>
              <a:ext uri="{FF2B5EF4-FFF2-40B4-BE49-F238E27FC236}">
                <a16:creationId xmlns:a16="http://schemas.microsoft.com/office/drawing/2014/main" id="{C375A4EA-3A89-4967-0769-E68C1207941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87519" y="525936"/>
            <a:ext cx="3605327" cy="4975280"/>
          </a:xfrm>
          <a:prstGeom prst="rect">
            <a:avLst/>
          </a:prstGeom>
        </p:spPr>
      </p:pic>
      <p:pic>
        <p:nvPicPr>
          <p:cNvPr id="4" name="Image 3">
            <a:extLst>
              <a:ext uri="{FF2B5EF4-FFF2-40B4-BE49-F238E27FC236}">
                <a16:creationId xmlns:a16="http://schemas.microsoft.com/office/drawing/2014/main" id="{8D131926-0173-934D-64C4-CD5C410AABB4}"/>
              </a:ext>
            </a:extLst>
          </p:cNvPr>
          <p:cNvPicPr>
            <a:picLocks noChangeAspect="1"/>
          </p:cNvPicPr>
          <p:nvPr/>
        </p:nvPicPr>
        <p:blipFill>
          <a:blip r:embed="rId5"/>
          <a:stretch>
            <a:fillRect/>
          </a:stretch>
        </p:blipFill>
        <p:spPr>
          <a:xfrm>
            <a:off x="7007048" y="2815390"/>
            <a:ext cx="4911147" cy="3291714"/>
          </a:xfrm>
          <a:prstGeom prst="rect">
            <a:avLst/>
          </a:prstGeom>
        </p:spPr>
      </p:pic>
      <p:pic>
        <p:nvPicPr>
          <p:cNvPr id="5" name="Image 4">
            <a:extLst>
              <a:ext uri="{FF2B5EF4-FFF2-40B4-BE49-F238E27FC236}">
                <a16:creationId xmlns:a16="http://schemas.microsoft.com/office/drawing/2014/main" id="{ACE637C6-B019-8B66-6E30-3A57BAAE1547}"/>
              </a:ext>
            </a:extLst>
          </p:cNvPr>
          <p:cNvPicPr>
            <a:picLocks noChangeAspect="1"/>
          </p:cNvPicPr>
          <p:nvPr/>
        </p:nvPicPr>
        <p:blipFill>
          <a:blip r:embed="rId6"/>
          <a:stretch>
            <a:fillRect/>
          </a:stretch>
        </p:blipFill>
        <p:spPr>
          <a:xfrm>
            <a:off x="7553544" y="397043"/>
            <a:ext cx="4077571" cy="2283440"/>
          </a:xfrm>
          <a:prstGeom prst="rect">
            <a:avLst/>
          </a:prstGeom>
        </p:spPr>
      </p:pic>
      <p:pic>
        <p:nvPicPr>
          <p:cNvPr id="7" name="Image 6">
            <a:extLst>
              <a:ext uri="{FF2B5EF4-FFF2-40B4-BE49-F238E27FC236}">
                <a16:creationId xmlns:a16="http://schemas.microsoft.com/office/drawing/2014/main" id="{769A1EA7-CCD2-BF0E-A171-5261C8FD8B46}"/>
              </a:ext>
            </a:extLst>
          </p:cNvPr>
          <p:cNvPicPr>
            <a:picLocks noChangeAspect="1"/>
          </p:cNvPicPr>
          <p:nvPr/>
        </p:nvPicPr>
        <p:blipFill>
          <a:blip r:embed="rId7"/>
          <a:stretch>
            <a:fillRect/>
          </a:stretch>
        </p:blipFill>
        <p:spPr>
          <a:xfrm>
            <a:off x="4724505" y="1518356"/>
            <a:ext cx="2597379" cy="3397780"/>
          </a:xfrm>
          <a:prstGeom prst="rect">
            <a:avLst/>
          </a:prstGeom>
        </p:spPr>
      </p:pic>
      <p:sp>
        <p:nvSpPr>
          <p:cNvPr id="8" name="ZoneTexte 7">
            <a:extLst>
              <a:ext uri="{FF2B5EF4-FFF2-40B4-BE49-F238E27FC236}">
                <a16:creationId xmlns:a16="http://schemas.microsoft.com/office/drawing/2014/main" id="{49E4929C-B818-54A6-AA91-4D66DA39BAA2}"/>
              </a:ext>
            </a:extLst>
          </p:cNvPr>
          <p:cNvSpPr txBox="1"/>
          <p:nvPr/>
        </p:nvSpPr>
        <p:spPr>
          <a:xfrm>
            <a:off x="2897434" y="110772"/>
            <a:ext cx="7402266" cy="400110"/>
          </a:xfrm>
          <a:prstGeom prst="rect">
            <a:avLst/>
          </a:prstGeom>
          <a:solidFill>
            <a:srgbClr val="FFFF00"/>
          </a:solidFill>
        </p:spPr>
        <p:txBody>
          <a:bodyPr wrap="square" rtlCol="0">
            <a:spAutoFit/>
          </a:bodyPr>
          <a:lstStyle/>
          <a:p>
            <a:pPr algn="ctr"/>
            <a:r>
              <a:rPr lang="fr-FR" sz="2000" dirty="0"/>
              <a:t>« tous ceux qui l’ont ouvert sont encore là pour le raconter… ».</a:t>
            </a:r>
          </a:p>
        </p:txBody>
      </p:sp>
    </p:spTree>
    <p:extLst>
      <p:ext uri="{BB962C8B-B14F-4D97-AF65-F5344CB8AC3E}">
        <p14:creationId xmlns:p14="http://schemas.microsoft.com/office/powerpoint/2010/main" val="1832847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6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78CBDB99-2FCF-9771-6DDC-EDAE6DADA42B}"/>
              </a:ext>
            </a:extLst>
          </p:cNvPr>
          <p:cNvSpPr txBox="1"/>
          <p:nvPr/>
        </p:nvSpPr>
        <p:spPr>
          <a:xfrm>
            <a:off x="327379" y="205812"/>
            <a:ext cx="11751732" cy="3970318"/>
          </a:xfrm>
          <a:prstGeom prst="rect">
            <a:avLst/>
          </a:prstGeom>
          <a:noFill/>
        </p:spPr>
        <p:txBody>
          <a:bodyPr wrap="square">
            <a:spAutoFit/>
          </a:bodyPr>
          <a:lstStyle/>
          <a:p>
            <a:r>
              <a:rPr lang="fr-FR" dirty="0"/>
              <a:t>Lors de l’accident du 13LZ survenu le 7 mai 2019 à Saint-Antonin-sur-Bayon, il est possible que la rupture en vol d’un toron sur un des câbles de direction ait pu avoir des conséquences sur la liberté de la commande de direction, en entravant le passage d’un câble au niveau d’une poulie. L’absence de vérification de l’état des câbles lors des visites 25 et 100 heures n’a pas permis à l’exploitant de prendre conscience de l’état d’endommagement important d’un des deux câbles de direction. Les endommagements observés sur un câble métallique peuvent parfois sembler anodins, mais leurs conséquences peuvent potentiellement être importantes.</a:t>
            </a:r>
          </a:p>
          <a:p>
            <a:endParaRPr lang="fr-FR" dirty="0"/>
          </a:p>
          <a:p>
            <a:r>
              <a:rPr lang="fr-FR" dirty="0"/>
              <a:t>Dans l’accident du 59DAE survenu le 22 mai 2020 à la Ferté-Bernard, la possible présence d’un jeu introduit sur la chaîne de commande du compensateur de profondeur lors de la modification du système d’admission du moteur par le pilote a pu générer un phénomène de couplage aéroélastique (« flutter ») sur la gouverne du compensateur.</a:t>
            </a:r>
          </a:p>
          <a:p>
            <a:endParaRPr lang="fr-FR" dirty="0"/>
          </a:p>
          <a:p>
            <a:r>
              <a:rPr lang="fr-FR" dirty="0"/>
              <a:t>Deux personnes sont décédées dans ces accidents.</a:t>
            </a:r>
          </a:p>
          <a:p>
            <a:endParaRPr lang="fr-FR" dirty="0"/>
          </a:p>
          <a:p>
            <a:r>
              <a:rPr lang="fr-FR" dirty="0"/>
              <a:t>Ce thème est également abordé dans le bilan thématique 2020 sur les avions légers.</a:t>
            </a:r>
          </a:p>
        </p:txBody>
      </p:sp>
      <p:sp>
        <p:nvSpPr>
          <p:cNvPr id="4" name="Explosion : 8 points 3">
            <a:extLst>
              <a:ext uri="{FF2B5EF4-FFF2-40B4-BE49-F238E27FC236}">
                <a16:creationId xmlns:a16="http://schemas.microsoft.com/office/drawing/2014/main" id="{1F890B72-E8A4-BFC4-D47E-59B77CA1948B}"/>
              </a:ext>
            </a:extLst>
          </p:cNvPr>
          <p:cNvSpPr/>
          <p:nvPr/>
        </p:nvSpPr>
        <p:spPr>
          <a:xfrm>
            <a:off x="7010400" y="4684889"/>
            <a:ext cx="3939822" cy="1817512"/>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solidFill>
                  <a:srgbClr val="FFFF00"/>
                </a:solidFill>
              </a:rPr>
              <a:t>ENTRETIEN</a:t>
            </a:r>
          </a:p>
        </p:txBody>
      </p:sp>
    </p:spTree>
    <p:extLst>
      <p:ext uri="{BB962C8B-B14F-4D97-AF65-F5344CB8AC3E}">
        <p14:creationId xmlns:p14="http://schemas.microsoft.com/office/powerpoint/2010/main" val="38863096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509C66D4-3ED6-02DF-8C72-B8FF3EC6AD0F}"/>
              </a:ext>
            </a:extLst>
          </p:cNvPr>
          <p:cNvSpPr txBox="1"/>
          <p:nvPr/>
        </p:nvSpPr>
        <p:spPr>
          <a:xfrm>
            <a:off x="180622" y="198063"/>
            <a:ext cx="12011378" cy="5355312"/>
          </a:xfrm>
          <a:prstGeom prst="rect">
            <a:avLst/>
          </a:prstGeom>
          <a:noFill/>
        </p:spPr>
        <p:txBody>
          <a:bodyPr wrap="square">
            <a:spAutoFit/>
          </a:bodyPr>
          <a:lstStyle/>
          <a:p>
            <a:r>
              <a:rPr lang="fr-FR" dirty="0"/>
              <a:t>La perte de contrôle (voir le rapport sur la sécurité aérienne de 2017 publié par la DGAC, Pertes de contrôle en vol, en aviation légère, page 50) constitue classiquement la catégorie d’occurrence la plus meurtrière en aviation légère. Il est cependant difficile d’en dégager des enseignements universels car cette catégorie d’occurrence recouvre des séquences d’événements très diverses dans des circonstances très variées. Dans les rapports publiés en 2021, quatre situations relatives à un décrochage en multiaxe ont été identifiées. Aucun de ces ULM n’était équipé d’avertisseur de décrochage ; la règlementation ne l’impose pas. En l’absence de certification il est difficile de déterminer si des signes annonciateurs du décrochage, tels que le buffeting, étaient perceptibles et auraient permis au pilote de prendre conscience de l’imminence de la perte de contrôle. Dans le rapport sur l’accident du 57AYE survenu le 7 octobre 2019 à Jumeauville, il est notamment indiqué qu’ « en l’absence d’avertisseur de décrochage, il peut s’avérer difficile de percevoir le décrochage, en particulier dans une situation inhabituelle pouvant générer un stress, et avec un ULM présentant peu de signes aérodynamiques annonciateurs du décrochage. Le respect de la masse maximale au décollage et du centrage permet d’évoluer dans un domaine de vol connu, défini par le constructeur. »</a:t>
            </a:r>
          </a:p>
          <a:p>
            <a:endParaRPr lang="fr-FR" dirty="0"/>
          </a:p>
          <a:p>
            <a:r>
              <a:rPr lang="fr-FR" dirty="0"/>
              <a:t>Autres situations de décrochage ayant donné lieu à des rapports publiés en 2021 :</a:t>
            </a:r>
          </a:p>
          <a:p>
            <a:endParaRPr lang="fr-FR" dirty="0"/>
          </a:p>
          <a:p>
            <a:r>
              <a:rPr lang="fr-FR" dirty="0"/>
              <a:t>    32DH survenu le 31 août 2020 à Condom Valence-sur-Baïse</a:t>
            </a:r>
          </a:p>
          <a:p>
            <a:r>
              <a:rPr lang="fr-FR" dirty="0"/>
              <a:t>    83AGL survenu le 6 août 2020 à Cruis</a:t>
            </a:r>
          </a:p>
          <a:p>
            <a:r>
              <a:rPr lang="fr-FR" dirty="0"/>
              <a:t>    03AEN survenu le 11 septembre 2019 à Itxassou</a:t>
            </a:r>
          </a:p>
          <a:p>
            <a:endParaRPr lang="fr-FR" dirty="0"/>
          </a:p>
          <a:p>
            <a:r>
              <a:rPr lang="fr-FR" dirty="0"/>
              <a:t>On dénombre pour les événements cités six personnes décédées. </a:t>
            </a:r>
          </a:p>
        </p:txBody>
      </p:sp>
      <p:sp>
        <p:nvSpPr>
          <p:cNvPr id="4" name="Explosion : 8 points 3">
            <a:extLst>
              <a:ext uri="{FF2B5EF4-FFF2-40B4-BE49-F238E27FC236}">
                <a16:creationId xmlns:a16="http://schemas.microsoft.com/office/drawing/2014/main" id="{20E68263-33A3-450E-2A02-15C9AD1497A5}"/>
              </a:ext>
            </a:extLst>
          </p:cNvPr>
          <p:cNvSpPr/>
          <p:nvPr/>
        </p:nvSpPr>
        <p:spPr>
          <a:xfrm>
            <a:off x="7078133" y="4300559"/>
            <a:ext cx="4707467" cy="2359378"/>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solidFill>
                  <a:schemeClr val="accent4">
                    <a:lumMod val="60000"/>
                    <a:lumOff val="40000"/>
                  </a:schemeClr>
                </a:solidFill>
              </a:rPr>
              <a:t>DECROCHAGE</a:t>
            </a:r>
          </a:p>
        </p:txBody>
      </p:sp>
    </p:spTree>
    <p:extLst>
      <p:ext uri="{BB962C8B-B14F-4D97-AF65-F5344CB8AC3E}">
        <p14:creationId xmlns:p14="http://schemas.microsoft.com/office/powerpoint/2010/main" val="21291766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65C64B2-2020-AC73-60F3-74ECF2D813A6}"/>
              </a:ext>
            </a:extLst>
          </p:cNvPr>
          <p:cNvSpPr>
            <a:spLocks noGrp="1"/>
          </p:cNvSpPr>
          <p:nvPr>
            <p:ph type="title"/>
          </p:nvPr>
        </p:nvSpPr>
        <p:spPr>
          <a:xfrm>
            <a:off x="246600" y="1172290"/>
            <a:ext cx="3463231" cy="4458982"/>
          </a:xfrm>
          <a:solidFill>
            <a:srgbClr val="FFFF00"/>
          </a:solidFill>
        </p:spPr>
        <p:txBody>
          <a:bodyPr vert="horz" lIns="91440" tIns="45720" rIns="91440" bIns="0" rtlCol="0" anchor="b">
            <a:noAutofit/>
          </a:bodyPr>
          <a:lstStyle/>
          <a:p>
            <a:pPr algn="ctr"/>
            <a:r>
              <a:rPr lang="fr-FR" sz="2000" dirty="0">
                <a:solidFill>
                  <a:schemeClr val="accent1">
                    <a:lumMod val="75000"/>
                  </a:schemeClr>
                </a:solidFill>
              </a:rPr>
              <a:t>Nos aéronefs et l’environnement de vol constituent une source de plaisir sans laquelle bon nombre de pratiquants ne verraient pas l’intérêt de voler. </a:t>
            </a:r>
            <a:br>
              <a:rPr lang="fr-FR" sz="2000" dirty="0">
                <a:solidFill>
                  <a:schemeClr val="accent1">
                    <a:lumMod val="75000"/>
                  </a:schemeClr>
                </a:solidFill>
              </a:rPr>
            </a:br>
            <a:br>
              <a:rPr lang="fr-FR" sz="2000" dirty="0">
                <a:solidFill>
                  <a:schemeClr val="accent1">
                    <a:lumMod val="75000"/>
                  </a:schemeClr>
                </a:solidFill>
              </a:rPr>
            </a:br>
            <a:r>
              <a:rPr lang="fr-FR" sz="2000" dirty="0">
                <a:solidFill>
                  <a:schemeClr val="accent1">
                    <a:lumMod val="75000"/>
                  </a:schemeClr>
                </a:solidFill>
              </a:rPr>
              <a:t>Ces facteurs de bonheur sont aussi sources d’évènements, de menaces, d’erreurs, de danger, d’incidents et hélas d’accidents … </a:t>
            </a:r>
            <a:br>
              <a:rPr lang="fr-FR" sz="2000" dirty="0">
                <a:solidFill>
                  <a:schemeClr val="accent1">
                    <a:lumMod val="75000"/>
                  </a:schemeClr>
                </a:solidFill>
              </a:rPr>
            </a:br>
            <a:endParaRPr lang="en-US" sz="2000" dirty="0">
              <a:solidFill>
                <a:schemeClr val="accent1">
                  <a:lumMod val="75000"/>
                </a:schemeClr>
              </a:solidFill>
            </a:endParaRPr>
          </a:p>
        </p:txBody>
      </p:sp>
      <p:pic>
        <p:nvPicPr>
          <p:cNvPr id="9" name="Image 8">
            <a:extLst>
              <a:ext uri="{FF2B5EF4-FFF2-40B4-BE49-F238E27FC236}">
                <a16:creationId xmlns:a16="http://schemas.microsoft.com/office/drawing/2014/main" id="{576163B2-1E1C-589C-B7ED-22F2F703B822}"/>
              </a:ext>
            </a:extLst>
          </p:cNvPr>
          <p:cNvPicPr>
            <a:picLocks noChangeAspect="1"/>
          </p:cNvPicPr>
          <p:nvPr/>
        </p:nvPicPr>
        <p:blipFill rotWithShape="1">
          <a:blip r:embed="rId2"/>
          <a:srcRect l="14377" r="13212" b="-4"/>
          <a:stretch/>
        </p:blipFill>
        <p:spPr>
          <a:xfrm>
            <a:off x="4631658" y="1116345"/>
            <a:ext cx="1980590" cy="3866172"/>
          </a:xfrm>
          <a:prstGeom prst="rect">
            <a:avLst/>
          </a:prstGeom>
        </p:spPr>
      </p:pic>
      <p:pic>
        <p:nvPicPr>
          <p:cNvPr id="10" name="Image 9">
            <a:extLst>
              <a:ext uri="{FF2B5EF4-FFF2-40B4-BE49-F238E27FC236}">
                <a16:creationId xmlns:a16="http://schemas.microsoft.com/office/drawing/2014/main" id="{F3364013-6A18-30D7-A6BC-404F3C822845}"/>
              </a:ext>
            </a:extLst>
          </p:cNvPr>
          <p:cNvPicPr>
            <a:picLocks noChangeAspect="1"/>
          </p:cNvPicPr>
          <p:nvPr/>
        </p:nvPicPr>
        <p:blipFill rotWithShape="1">
          <a:blip r:embed="rId3"/>
          <a:srcRect l="8094" r="19495" b="-4"/>
          <a:stretch/>
        </p:blipFill>
        <p:spPr>
          <a:xfrm>
            <a:off x="6775974" y="1114596"/>
            <a:ext cx="1980590" cy="3866172"/>
          </a:xfrm>
          <a:prstGeom prst="rect">
            <a:avLst/>
          </a:prstGeom>
        </p:spPr>
      </p:pic>
      <p:pic>
        <p:nvPicPr>
          <p:cNvPr id="11" name="Image 10">
            <a:extLst>
              <a:ext uri="{FF2B5EF4-FFF2-40B4-BE49-F238E27FC236}">
                <a16:creationId xmlns:a16="http://schemas.microsoft.com/office/drawing/2014/main" id="{38A49634-8F42-025C-2D3C-A5F1F238A6D7}"/>
              </a:ext>
            </a:extLst>
          </p:cNvPr>
          <p:cNvPicPr>
            <a:picLocks noChangeAspect="1"/>
          </p:cNvPicPr>
          <p:nvPr/>
        </p:nvPicPr>
        <p:blipFill rotWithShape="1">
          <a:blip r:embed="rId4"/>
          <a:srcRect l="9984" r="17605" b="-4"/>
          <a:stretch/>
        </p:blipFill>
        <p:spPr>
          <a:xfrm>
            <a:off x="8926480" y="1114596"/>
            <a:ext cx="1980590" cy="3866172"/>
          </a:xfrm>
          <a:prstGeom prst="rect">
            <a:avLst/>
          </a:prstGeom>
        </p:spPr>
      </p:pic>
    </p:spTree>
    <p:extLst>
      <p:ext uri="{BB962C8B-B14F-4D97-AF65-F5344CB8AC3E}">
        <p14:creationId xmlns:p14="http://schemas.microsoft.com/office/powerpoint/2010/main" val="1034066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6D7BF4B1-7F54-865B-6F18-2FC1640CAE37}"/>
              </a:ext>
            </a:extLst>
          </p:cNvPr>
          <p:cNvSpPr txBox="1"/>
          <p:nvPr/>
        </p:nvSpPr>
        <p:spPr>
          <a:xfrm>
            <a:off x="1672166" y="290058"/>
            <a:ext cx="8847667" cy="5355312"/>
          </a:xfrm>
          <a:prstGeom prst="rect">
            <a:avLst/>
          </a:prstGeom>
          <a:solidFill>
            <a:schemeClr val="accent3">
              <a:lumMod val="60000"/>
              <a:lumOff val="40000"/>
            </a:schemeClr>
          </a:solidFill>
        </p:spPr>
        <p:txBody>
          <a:bodyPr wrap="square">
            <a:spAutoFit/>
          </a:bodyPr>
          <a:lstStyle/>
          <a:p>
            <a:pPr algn="ctr"/>
            <a:r>
              <a:rPr lang="fr-FR" b="1" u="sng" dirty="0">
                <a:solidFill>
                  <a:srgbClr val="FFFF00"/>
                </a:solidFill>
              </a:rPr>
              <a:t>Autres rapports publiés en 2021</a:t>
            </a:r>
          </a:p>
          <a:p>
            <a:endParaRPr lang="fr-FR" dirty="0"/>
          </a:p>
          <a:p>
            <a:r>
              <a:rPr lang="fr-FR" dirty="0"/>
              <a:t>Multiaxe 64ADG survenu le 30 septembre 2020 à Itxassou : rapprochement avec des vautours, manœuvre d’évitement, perte de contrôle, collision avec le relief, incendie, en remorquage.</a:t>
            </a:r>
          </a:p>
          <a:p>
            <a:endParaRPr lang="fr-FR" dirty="0"/>
          </a:p>
          <a:p>
            <a:r>
              <a:rPr lang="fr-FR" dirty="0"/>
              <a:t>Multiaxes 57YM et 75WQ survenu le 1er septembre 2018 à </a:t>
            </a:r>
            <a:r>
              <a:rPr lang="fr-FR" dirty="0" err="1"/>
              <a:t>Valencisse</a:t>
            </a:r>
            <a:r>
              <a:rPr lang="fr-FR" dirty="0"/>
              <a:t> : collision en vol de navigation avec un autre ULM, perte de contrôle, collision avec le sol.</a:t>
            </a:r>
          </a:p>
          <a:p>
            <a:endParaRPr lang="fr-FR" dirty="0"/>
          </a:p>
          <a:p>
            <a:r>
              <a:rPr lang="fr-FR" dirty="0"/>
              <a:t>Paramoteur 82OT survenu le 5 juillet 2020 à Pommevic : perte de contrôle en montée initiale, collision avec une ligne électrique, en instruction solo.</a:t>
            </a:r>
          </a:p>
          <a:p>
            <a:endParaRPr lang="fr-FR" dirty="0"/>
          </a:p>
          <a:p>
            <a:r>
              <a:rPr lang="fr-FR" dirty="0"/>
              <a:t>Autogire 31LI survenu le 5 juillet 2020 à Sos : heurt de la gouverne de direction par le rotor principal, perte de contrôle en vol, collision avec le sol.</a:t>
            </a:r>
          </a:p>
          <a:p>
            <a:endParaRPr lang="fr-FR" dirty="0"/>
          </a:p>
          <a:p>
            <a:r>
              <a:rPr lang="fr-FR" dirty="0"/>
              <a:t>Hélicoptère </a:t>
            </a:r>
            <a:r>
              <a:rPr lang="fr-FR" dirty="0" err="1"/>
              <a:t>ultra-léger</a:t>
            </a:r>
            <a:r>
              <a:rPr lang="fr-FR" dirty="0"/>
              <a:t> 83ARU survenu le 30 novembre 2019 à Gréoux-les-Bains : perte des portes en vol, perte de contrôle, collision avec le sol, incendie.</a:t>
            </a:r>
          </a:p>
          <a:p>
            <a:endParaRPr lang="fr-FR" dirty="0"/>
          </a:p>
          <a:p>
            <a:r>
              <a:rPr lang="fr-FR" dirty="0"/>
              <a:t>Autogire 48BU survenu le 18 janvier 2021 à Valmeinier : collision avec le sol.</a:t>
            </a:r>
          </a:p>
        </p:txBody>
      </p:sp>
    </p:spTree>
    <p:extLst>
      <p:ext uri="{BB962C8B-B14F-4D97-AF65-F5344CB8AC3E}">
        <p14:creationId xmlns:p14="http://schemas.microsoft.com/office/powerpoint/2010/main" val="4748619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25C40300-0517-EBD6-0B2D-D1DCB82BA423}"/>
              </a:ext>
            </a:extLst>
          </p:cNvPr>
          <p:cNvSpPr txBox="1"/>
          <p:nvPr/>
        </p:nvSpPr>
        <p:spPr>
          <a:xfrm>
            <a:off x="158045" y="2144805"/>
            <a:ext cx="11717866" cy="2031325"/>
          </a:xfrm>
          <a:prstGeom prst="rect">
            <a:avLst/>
          </a:prstGeom>
          <a:solidFill>
            <a:srgbClr val="FFC000"/>
          </a:solidFill>
        </p:spPr>
        <p:txBody>
          <a:bodyPr wrap="square">
            <a:spAutoFit/>
          </a:bodyPr>
          <a:lstStyle/>
          <a:p>
            <a:r>
              <a:rPr lang="fr-FR" dirty="0"/>
              <a:t>S’approprier la Sécurité des Vols s’inscrit nécessairement sur le long terme dans un travail de conscience collective en s’appuyant sur un travail d’analyse en étroite collaboration avec nos interlocuteurs ( DGAC, BEA, GTA) tout en évitant le travers de réactions hâtives voire non productives.</a:t>
            </a:r>
          </a:p>
          <a:p>
            <a:endParaRPr lang="fr-FR" dirty="0"/>
          </a:p>
          <a:p>
            <a:r>
              <a:rPr lang="fr-FR" dirty="0"/>
              <a:t>Vous découvrirez ainsi de nouveaux Flash Sécurité, de nouveaux Bulletins Sécurité des Vols, des supports de Communication.</a:t>
            </a:r>
          </a:p>
          <a:p>
            <a:endParaRPr lang="fr-FR" dirty="0"/>
          </a:p>
          <a:p>
            <a:r>
              <a:rPr lang="fr-FR" dirty="0"/>
              <a:t>La Fédération s’attache à l’améliorer en permanence notre Sécurité.</a:t>
            </a:r>
          </a:p>
        </p:txBody>
      </p:sp>
      <p:sp>
        <p:nvSpPr>
          <p:cNvPr id="4" name="Phylactère : pensées 3">
            <a:extLst>
              <a:ext uri="{FF2B5EF4-FFF2-40B4-BE49-F238E27FC236}">
                <a16:creationId xmlns:a16="http://schemas.microsoft.com/office/drawing/2014/main" id="{4389254B-5342-F3F9-660D-888C7A4C5D05}"/>
              </a:ext>
            </a:extLst>
          </p:cNvPr>
          <p:cNvSpPr/>
          <p:nvPr/>
        </p:nvSpPr>
        <p:spPr>
          <a:xfrm>
            <a:off x="2590800" y="169334"/>
            <a:ext cx="7010400" cy="1493181"/>
          </a:xfrm>
          <a:prstGeom prst="cloudCallou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i="1" dirty="0">
                <a:solidFill>
                  <a:srgbClr val="FFC000"/>
                </a:solidFill>
              </a:rPr>
              <a:t>PARLONS SECURITE</a:t>
            </a:r>
          </a:p>
        </p:txBody>
      </p:sp>
      <p:sp>
        <p:nvSpPr>
          <p:cNvPr id="5" name="Ellipse 4">
            <a:extLst>
              <a:ext uri="{FF2B5EF4-FFF2-40B4-BE49-F238E27FC236}">
                <a16:creationId xmlns:a16="http://schemas.microsoft.com/office/drawing/2014/main" id="{166E5AF6-4DBA-2BBF-6136-8568A684F4B7}"/>
              </a:ext>
            </a:extLst>
          </p:cNvPr>
          <p:cNvSpPr/>
          <p:nvPr/>
        </p:nvSpPr>
        <p:spPr>
          <a:xfrm>
            <a:off x="2449687" y="4459110"/>
            <a:ext cx="6953957" cy="2031325"/>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2400" b="1" dirty="0"/>
              <a:t>La Sécurité des Vols doit être le noyau de la Formation</a:t>
            </a:r>
          </a:p>
        </p:txBody>
      </p:sp>
    </p:spTree>
    <p:extLst>
      <p:ext uri="{BB962C8B-B14F-4D97-AF65-F5344CB8AC3E}">
        <p14:creationId xmlns:p14="http://schemas.microsoft.com/office/powerpoint/2010/main" val="15403837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au 2">
            <a:extLst>
              <a:ext uri="{FF2B5EF4-FFF2-40B4-BE49-F238E27FC236}">
                <a16:creationId xmlns:a16="http://schemas.microsoft.com/office/drawing/2014/main" id="{D82303AF-D5CF-7DA5-45BA-CF513C70D717}"/>
              </a:ext>
            </a:extLst>
          </p:cNvPr>
          <p:cNvGraphicFramePr>
            <a:graphicFrameLocks noGrp="1"/>
          </p:cNvGraphicFramePr>
          <p:nvPr>
            <p:extLst>
              <p:ext uri="{D42A27DB-BD31-4B8C-83A1-F6EECF244321}">
                <p14:modId xmlns:p14="http://schemas.microsoft.com/office/powerpoint/2010/main" val="2966790310"/>
              </p:ext>
            </p:extLst>
          </p:nvPr>
        </p:nvGraphicFramePr>
        <p:xfrm>
          <a:off x="2028283" y="780172"/>
          <a:ext cx="7594400" cy="5297656"/>
        </p:xfrm>
        <a:graphic>
          <a:graphicData uri="http://schemas.openxmlformats.org/drawingml/2006/table">
            <a:tbl>
              <a:tblPr>
                <a:effectLst/>
              </a:tblPr>
              <a:tblGrid>
                <a:gridCol w="1426052">
                  <a:extLst>
                    <a:ext uri="{9D8B030D-6E8A-4147-A177-3AD203B41FA5}">
                      <a16:colId xmlns:a16="http://schemas.microsoft.com/office/drawing/2014/main" val="1273864005"/>
                    </a:ext>
                  </a:extLst>
                </a:gridCol>
                <a:gridCol w="1596615">
                  <a:extLst>
                    <a:ext uri="{9D8B030D-6E8A-4147-A177-3AD203B41FA5}">
                      <a16:colId xmlns:a16="http://schemas.microsoft.com/office/drawing/2014/main" val="3928516277"/>
                    </a:ext>
                  </a:extLst>
                </a:gridCol>
                <a:gridCol w="1593817">
                  <a:extLst>
                    <a:ext uri="{9D8B030D-6E8A-4147-A177-3AD203B41FA5}">
                      <a16:colId xmlns:a16="http://schemas.microsoft.com/office/drawing/2014/main" val="3718023670"/>
                    </a:ext>
                  </a:extLst>
                </a:gridCol>
                <a:gridCol w="1375714">
                  <a:extLst>
                    <a:ext uri="{9D8B030D-6E8A-4147-A177-3AD203B41FA5}">
                      <a16:colId xmlns:a16="http://schemas.microsoft.com/office/drawing/2014/main" val="880997577"/>
                    </a:ext>
                  </a:extLst>
                </a:gridCol>
                <a:gridCol w="1602202">
                  <a:extLst>
                    <a:ext uri="{9D8B030D-6E8A-4147-A177-3AD203B41FA5}">
                      <a16:colId xmlns:a16="http://schemas.microsoft.com/office/drawing/2014/main" val="2910935068"/>
                    </a:ext>
                  </a:extLst>
                </a:gridCol>
              </a:tblGrid>
              <a:tr h="107181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lvl="0" algn="ctr" fontAlgn="ctr"/>
                      <a:endParaRPr lang="fr-FR" sz="1800" b="1" i="0" u="none" strike="noStrike" dirty="0">
                        <a:solidFill>
                          <a:srgbClr val="FFFFFF"/>
                        </a:solidFill>
                        <a:latin typeface="Calibri" pitchFamily="34"/>
                      </a:endParaRPr>
                    </a:p>
                  </a:txBody>
                  <a:tcPr marL="0" marR="0" marT="0" marB="0"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lnTlToBr w="12700" cmpd="sng">
                      <a:noFill/>
                      <a:prstDash val="solid"/>
                    </a:lnTlToBr>
                    <a:lnBlToTr w="12701" cap="flat" cmpd="sng" algn="ctr">
                      <a:solidFill>
                        <a:srgbClr val="000000"/>
                      </a:solidFill>
                      <a:prstDash val="solid"/>
                      <a:round/>
                      <a:headEnd type="none" w="med" len="med"/>
                      <a:tailEnd type="none" w="med" len="med"/>
                    </a:lnBlToTr>
                    <a:solidFill>
                      <a:srgbClr val="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lvl="0" algn="ctr" fontAlgn="ctr"/>
                      <a:r>
                        <a:rPr lang="fr-FR" sz="1800" b="1" i="0" u="none" strike="noStrike">
                          <a:solidFill>
                            <a:srgbClr val="FFFFFF"/>
                          </a:solidFill>
                          <a:latin typeface="Calibri" pitchFamily="34"/>
                        </a:rPr>
                        <a:t>Accidents mortels</a:t>
                      </a:r>
                    </a:p>
                  </a:txBody>
                  <a:tcPr marL="0" marR="0" marT="0" marB="0"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lvl="0" algn="ctr" fontAlgn="ctr"/>
                      <a:r>
                        <a:rPr lang="fr-FR" sz="1800" b="1" i="0" u="none" strike="noStrike">
                          <a:solidFill>
                            <a:srgbClr val="FFFFFF"/>
                          </a:solidFill>
                          <a:latin typeface="Calibri" pitchFamily="34"/>
                        </a:rPr>
                        <a:t>Nombre de décès</a:t>
                      </a:r>
                    </a:p>
                  </a:txBody>
                  <a:tcPr marL="0" marR="0" marT="0" marB="0"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lvl="0" algn="ctr" fontAlgn="ctr"/>
                      <a:r>
                        <a:rPr lang="fr-FR" sz="1800" b="1" i="0" u="none" strike="noStrike">
                          <a:solidFill>
                            <a:srgbClr val="000000"/>
                          </a:solidFill>
                          <a:latin typeface="Calibri" pitchFamily="34"/>
                        </a:rPr>
                        <a:t>Accidents graves</a:t>
                      </a:r>
                    </a:p>
                  </a:txBody>
                  <a:tcPr marL="0" marR="0" marT="0" marB="0"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lvl="0" algn="ctr" fontAlgn="ctr"/>
                      <a:r>
                        <a:rPr lang="fr-FR" sz="1800" b="1" i="0" u="none" strike="noStrike" dirty="0">
                          <a:solidFill>
                            <a:srgbClr val="000000"/>
                          </a:solidFill>
                          <a:latin typeface="Calibri" pitchFamily="34"/>
                        </a:rPr>
                        <a:t>Nombre de blessés graves</a:t>
                      </a:r>
                    </a:p>
                  </a:txBody>
                  <a:tcPr marL="0" marR="0" marT="0" marB="0"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008278486"/>
                  </a:ext>
                </a:extLst>
              </a:tr>
              <a:tr h="70430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lvl="0" algn="ctr" fontAlgn="ctr"/>
                      <a:r>
                        <a:rPr lang="fr-FR" sz="2000" b="0" i="0" u="none" strike="noStrike">
                          <a:solidFill>
                            <a:srgbClr val="000000"/>
                          </a:solidFill>
                          <a:latin typeface="Calibri" pitchFamily="34"/>
                        </a:rPr>
                        <a:t>2017</a:t>
                      </a:r>
                    </a:p>
                  </a:txBody>
                  <a:tcPr marL="0" marR="0" marT="0" marB="0"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lvl="0" algn="ctr" fontAlgn="ctr"/>
                      <a:r>
                        <a:rPr lang="fr-FR" sz="1800" b="0" i="0" u="none" strike="noStrike">
                          <a:solidFill>
                            <a:srgbClr val="000000"/>
                          </a:solidFill>
                          <a:latin typeface="Calibri" pitchFamily="34"/>
                        </a:rPr>
                        <a:t>23</a:t>
                      </a:r>
                    </a:p>
                  </a:txBody>
                  <a:tcPr marL="0" marR="0" marT="0" marB="0"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lvl="0" algn="ctr" fontAlgn="ctr"/>
                      <a:r>
                        <a:rPr lang="fr-FR" sz="1800" b="0" i="0" u="none" strike="noStrike">
                          <a:solidFill>
                            <a:srgbClr val="000000"/>
                          </a:solidFill>
                          <a:latin typeface="Calibri" pitchFamily="34"/>
                        </a:rPr>
                        <a:t>29</a:t>
                      </a:r>
                    </a:p>
                  </a:txBody>
                  <a:tcPr marL="0" marR="0" marT="0" marB="0"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lvl="0" algn="ctr" fontAlgn="ctr"/>
                      <a:r>
                        <a:rPr lang="fr-FR" sz="1800" b="0" i="0" u="none" strike="noStrike">
                          <a:solidFill>
                            <a:srgbClr val="000000"/>
                          </a:solidFill>
                          <a:latin typeface="Calibri" pitchFamily="34"/>
                        </a:rPr>
                        <a:t>25</a:t>
                      </a:r>
                    </a:p>
                  </a:txBody>
                  <a:tcPr marL="0" marR="0" marT="0" marB="0"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lvl="0" algn="ctr" fontAlgn="ctr"/>
                      <a:r>
                        <a:rPr lang="fr-FR" sz="1800" b="0" i="0" u="none" strike="noStrike">
                          <a:solidFill>
                            <a:srgbClr val="000000"/>
                          </a:solidFill>
                          <a:latin typeface="Calibri" pitchFamily="34"/>
                        </a:rPr>
                        <a:t>27</a:t>
                      </a:r>
                    </a:p>
                  </a:txBody>
                  <a:tcPr marL="0" marR="0" marT="0" marB="0"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19415147"/>
                  </a:ext>
                </a:extLst>
              </a:tr>
              <a:tr h="70430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lvl="0" algn="ctr" fontAlgn="ctr"/>
                      <a:r>
                        <a:rPr lang="fr-FR" sz="2000" b="0" i="0" u="none" strike="noStrike" dirty="0">
                          <a:solidFill>
                            <a:srgbClr val="000000"/>
                          </a:solidFill>
                          <a:latin typeface="Calibri" pitchFamily="34"/>
                        </a:rPr>
                        <a:t>2018</a:t>
                      </a:r>
                    </a:p>
                  </a:txBody>
                  <a:tcPr marL="0" marR="0" marT="0" marB="0"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lvl="0" algn="ctr" fontAlgn="ctr"/>
                      <a:r>
                        <a:rPr lang="fr-FR" sz="1800" b="0" i="0" u="none" strike="noStrike">
                          <a:solidFill>
                            <a:srgbClr val="000000"/>
                          </a:solidFill>
                          <a:latin typeface="Calibri" pitchFamily="34"/>
                        </a:rPr>
                        <a:t>22</a:t>
                      </a:r>
                    </a:p>
                  </a:txBody>
                  <a:tcPr marL="0" marR="0" marT="0" marB="0"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lvl="0" algn="ctr" fontAlgn="ctr"/>
                      <a:r>
                        <a:rPr lang="fr-FR" sz="1800" b="0" i="0" u="none" strike="noStrike">
                          <a:solidFill>
                            <a:srgbClr val="000000"/>
                          </a:solidFill>
                          <a:latin typeface="Calibri" pitchFamily="34"/>
                        </a:rPr>
                        <a:t>24</a:t>
                      </a:r>
                    </a:p>
                  </a:txBody>
                  <a:tcPr marL="0" marR="0" marT="0" marB="0"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lvl="0" algn="ctr" fontAlgn="ctr"/>
                      <a:r>
                        <a:rPr lang="fr-FR" sz="1800" b="0" i="0" u="none" strike="noStrike">
                          <a:solidFill>
                            <a:srgbClr val="000000"/>
                          </a:solidFill>
                          <a:latin typeface="Calibri" pitchFamily="34"/>
                        </a:rPr>
                        <a:t>27</a:t>
                      </a:r>
                    </a:p>
                  </a:txBody>
                  <a:tcPr marL="0" marR="0" marT="0" marB="0"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lvl="0" algn="ctr" fontAlgn="ctr"/>
                      <a:r>
                        <a:rPr lang="fr-FR" sz="1800" b="0" i="0" u="none" strike="noStrike">
                          <a:solidFill>
                            <a:srgbClr val="000000"/>
                          </a:solidFill>
                          <a:latin typeface="Calibri" pitchFamily="34"/>
                        </a:rPr>
                        <a:t>30</a:t>
                      </a:r>
                    </a:p>
                  </a:txBody>
                  <a:tcPr marL="0" marR="0" marT="0" marB="0"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30728228"/>
                  </a:ext>
                </a:extLst>
              </a:tr>
              <a:tr h="70430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lvl="0" algn="ctr" fontAlgn="ctr"/>
                      <a:r>
                        <a:rPr lang="fr-FR" sz="2000" b="0" i="0" u="none" strike="noStrike">
                          <a:solidFill>
                            <a:srgbClr val="000000"/>
                          </a:solidFill>
                          <a:latin typeface="Calibri" pitchFamily="34"/>
                        </a:rPr>
                        <a:t>2019</a:t>
                      </a:r>
                    </a:p>
                  </a:txBody>
                  <a:tcPr marL="0" marR="0" marT="0" marB="0"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lvl="0" algn="ctr" fontAlgn="ctr"/>
                      <a:r>
                        <a:rPr lang="fr-FR" sz="1800" b="0" i="0" u="none" strike="noStrike">
                          <a:solidFill>
                            <a:srgbClr val="000000"/>
                          </a:solidFill>
                          <a:latin typeface="Calibri" pitchFamily="34"/>
                        </a:rPr>
                        <a:t>18</a:t>
                      </a:r>
                    </a:p>
                  </a:txBody>
                  <a:tcPr marL="0" marR="0" marT="0" marB="0"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lvl="0" algn="ctr" fontAlgn="ctr"/>
                      <a:r>
                        <a:rPr lang="fr-FR" sz="1800" b="0" i="0" u="none" strike="noStrike">
                          <a:solidFill>
                            <a:srgbClr val="000000"/>
                          </a:solidFill>
                          <a:latin typeface="Calibri" pitchFamily="34"/>
                        </a:rPr>
                        <a:t>21</a:t>
                      </a:r>
                    </a:p>
                  </a:txBody>
                  <a:tcPr marL="0" marR="0" marT="0" marB="0"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lvl="0" algn="ctr" fontAlgn="ctr"/>
                      <a:r>
                        <a:rPr lang="fr-FR" sz="1800" b="0" i="0" u="none" strike="noStrike">
                          <a:solidFill>
                            <a:srgbClr val="000000"/>
                          </a:solidFill>
                          <a:latin typeface="Calibri" pitchFamily="34"/>
                        </a:rPr>
                        <a:t>8</a:t>
                      </a:r>
                    </a:p>
                  </a:txBody>
                  <a:tcPr marL="0" marR="0" marT="0" marB="0"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lvl="0" algn="ctr" fontAlgn="ctr"/>
                      <a:r>
                        <a:rPr lang="fr-FR" sz="1800" b="0" i="0" u="none" strike="noStrike">
                          <a:solidFill>
                            <a:srgbClr val="000000"/>
                          </a:solidFill>
                          <a:latin typeface="Calibri" pitchFamily="34"/>
                        </a:rPr>
                        <a:t>11</a:t>
                      </a:r>
                    </a:p>
                  </a:txBody>
                  <a:tcPr marL="0" marR="0" marT="0" marB="0"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70668943"/>
                  </a:ext>
                </a:extLst>
              </a:tr>
              <a:tr h="70430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lvl="0" algn="ctr" fontAlgn="ctr"/>
                      <a:r>
                        <a:rPr lang="fr-FR" sz="2000" b="0" i="0" u="none" strike="noStrike">
                          <a:solidFill>
                            <a:srgbClr val="000000"/>
                          </a:solidFill>
                          <a:latin typeface="Calibri" pitchFamily="34"/>
                        </a:rPr>
                        <a:t>2020</a:t>
                      </a:r>
                    </a:p>
                  </a:txBody>
                  <a:tcPr marL="0" marR="0" marT="0" marB="0"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lvl="0" algn="ctr" fontAlgn="ctr"/>
                      <a:r>
                        <a:rPr lang="fr-FR" sz="1800" b="0" i="0" u="none" strike="noStrike">
                          <a:solidFill>
                            <a:srgbClr val="000000"/>
                          </a:solidFill>
                          <a:latin typeface="Calibri" pitchFamily="34"/>
                        </a:rPr>
                        <a:t>14</a:t>
                      </a:r>
                    </a:p>
                  </a:txBody>
                  <a:tcPr marL="0" marR="0" marT="0" marB="0"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lvl="0" algn="ctr" fontAlgn="ctr"/>
                      <a:r>
                        <a:rPr lang="fr-FR" sz="1800" b="0" i="0" u="none" strike="noStrike">
                          <a:solidFill>
                            <a:srgbClr val="000000"/>
                          </a:solidFill>
                          <a:latin typeface="Calibri" pitchFamily="34"/>
                        </a:rPr>
                        <a:t>18</a:t>
                      </a:r>
                    </a:p>
                  </a:txBody>
                  <a:tcPr marL="0" marR="0" marT="0" marB="0"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lvl="0" algn="ctr" fontAlgn="ctr"/>
                      <a:r>
                        <a:rPr lang="fr-FR" sz="1800" b="0" i="0" u="none" strike="noStrike">
                          <a:solidFill>
                            <a:srgbClr val="000000"/>
                          </a:solidFill>
                          <a:latin typeface="Calibri" pitchFamily="34"/>
                        </a:rPr>
                        <a:t>12</a:t>
                      </a:r>
                    </a:p>
                  </a:txBody>
                  <a:tcPr marL="0" marR="0" marT="0" marB="0"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lvl="0" algn="ctr" fontAlgn="ctr"/>
                      <a:r>
                        <a:rPr lang="fr-FR" sz="1800" b="0" i="0" u="none" strike="noStrike">
                          <a:solidFill>
                            <a:srgbClr val="000000"/>
                          </a:solidFill>
                          <a:latin typeface="Calibri" pitchFamily="34"/>
                        </a:rPr>
                        <a:t>14</a:t>
                      </a:r>
                    </a:p>
                  </a:txBody>
                  <a:tcPr marL="0" marR="0" marT="0" marB="0"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00442630"/>
                  </a:ext>
                </a:extLst>
              </a:tr>
              <a:tr h="70430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lvl="0" algn="ctr" fontAlgn="ctr"/>
                      <a:r>
                        <a:rPr lang="fr-FR" sz="2000" b="0" i="0" u="none" strike="noStrike">
                          <a:solidFill>
                            <a:srgbClr val="000000"/>
                          </a:solidFill>
                          <a:latin typeface="Calibri" pitchFamily="34"/>
                        </a:rPr>
                        <a:t>2021</a:t>
                      </a:r>
                    </a:p>
                  </a:txBody>
                  <a:tcPr marL="0" marR="0" marT="0" marB="0"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lvl="0" algn="ctr" fontAlgn="ctr"/>
                      <a:r>
                        <a:rPr lang="fr-FR" sz="1800" b="0" i="0" u="none" strike="noStrike">
                          <a:solidFill>
                            <a:srgbClr val="000000"/>
                          </a:solidFill>
                          <a:latin typeface="Calibri" pitchFamily="34"/>
                        </a:rPr>
                        <a:t>19</a:t>
                      </a:r>
                    </a:p>
                  </a:txBody>
                  <a:tcPr marL="0" marR="0" marT="0" marB="0"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lvl="0" algn="ctr" fontAlgn="ctr"/>
                      <a:r>
                        <a:rPr lang="fr-FR" sz="1800" b="0" i="0" u="none" strike="noStrike">
                          <a:solidFill>
                            <a:srgbClr val="000000"/>
                          </a:solidFill>
                          <a:latin typeface="Calibri" pitchFamily="34"/>
                        </a:rPr>
                        <a:t>26</a:t>
                      </a:r>
                    </a:p>
                  </a:txBody>
                  <a:tcPr marL="0" marR="0" marT="0" marB="0"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lvl="0" algn="ctr" fontAlgn="ctr"/>
                      <a:r>
                        <a:rPr lang="fr-FR" sz="1800" b="0" i="0" u="none" strike="noStrike">
                          <a:solidFill>
                            <a:srgbClr val="000000"/>
                          </a:solidFill>
                          <a:latin typeface="Calibri" pitchFamily="34"/>
                        </a:rPr>
                        <a:t>8</a:t>
                      </a:r>
                    </a:p>
                  </a:txBody>
                  <a:tcPr marL="0" marR="0" marT="0" marB="0"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lvl="0" algn="ctr" fontAlgn="ctr"/>
                      <a:r>
                        <a:rPr lang="fr-FR" sz="1800" b="0" i="0" u="none" strike="noStrike">
                          <a:solidFill>
                            <a:srgbClr val="000000"/>
                          </a:solidFill>
                          <a:latin typeface="Calibri" pitchFamily="34"/>
                        </a:rPr>
                        <a:t>10</a:t>
                      </a:r>
                    </a:p>
                  </a:txBody>
                  <a:tcPr marL="0" marR="0" marT="0" marB="0"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72470142"/>
                  </a:ext>
                </a:extLst>
              </a:tr>
              <a:tr h="70430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lvl="0" algn="ctr" fontAlgn="ctr"/>
                      <a:r>
                        <a:rPr lang="fr-FR" sz="2000" b="1" i="0" u="none" strike="noStrike">
                          <a:solidFill>
                            <a:srgbClr val="000000"/>
                          </a:solidFill>
                          <a:latin typeface="Calibri" pitchFamily="34"/>
                        </a:rPr>
                        <a:t>2022</a:t>
                      </a:r>
                    </a:p>
                  </a:txBody>
                  <a:tcPr marL="0" marR="0" marT="0" marB="0"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lvl="0" algn="ctr" fontAlgn="ctr"/>
                      <a:r>
                        <a:rPr lang="fr-FR" sz="1800" b="1" i="0" u="none" strike="noStrike">
                          <a:solidFill>
                            <a:srgbClr val="000000"/>
                          </a:solidFill>
                          <a:latin typeface="Calibri" pitchFamily="34"/>
                        </a:rPr>
                        <a:t>24</a:t>
                      </a:r>
                    </a:p>
                  </a:txBody>
                  <a:tcPr marL="0" marR="0" marT="0" marB="0"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lvl="0" algn="ctr" fontAlgn="ctr"/>
                      <a:r>
                        <a:rPr lang="fr-FR" sz="1800" b="1" i="0" u="none" strike="noStrike">
                          <a:solidFill>
                            <a:srgbClr val="000000"/>
                          </a:solidFill>
                          <a:latin typeface="Calibri" pitchFamily="34"/>
                        </a:rPr>
                        <a:t>32</a:t>
                      </a:r>
                    </a:p>
                  </a:txBody>
                  <a:tcPr marL="0" marR="0" marT="0" marB="0"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lvl="0" algn="ctr" fontAlgn="ctr"/>
                      <a:r>
                        <a:rPr lang="fr-FR" sz="1800" b="1" i="0" u="none" strike="noStrike">
                          <a:solidFill>
                            <a:srgbClr val="000000"/>
                          </a:solidFill>
                          <a:latin typeface="Calibri" pitchFamily="34"/>
                        </a:rPr>
                        <a:t>14</a:t>
                      </a:r>
                    </a:p>
                  </a:txBody>
                  <a:tcPr marL="0" marR="0" marT="0" marB="0"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lvl="0" algn="ctr" fontAlgn="ctr"/>
                      <a:r>
                        <a:rPr lang="fr-FR" sz="1800" b="1" i="0" u="none" strike="noStrike" dirty="0">
                          <a:solidFill>
                            <a:srgbClr val="000000"/>
                          </a:solidFill>
                          <a:latin typeface="Calibri" pitchFamily="34"/>
                        </a:rPr>
                        <a:t>15</a:t>
                      </a:r>
                    </a:p>
                  </a:txBody>
                  <a:tcPr marL="0" marR="0" marT="0" marB="0" anchor="ctr">
                    <a:lnL w="6345" cap="flat" cmpd="sng" algn="ctr">
                      <a:solidFill>
                        <a:srgbClr val="000000"/>
                      </a:solidFill>
                      <a:prstDash val="solid"/>
                      <a:round/>
                      <a:headEnd type="none" w="med" len="med"/>
                      <a:tailEnd type="none" w="med" len="med"/>
                    </a:lnL>
                    <a:lnR w="6345" cap="flat" cmpd="sng" algn="ctr">
                      <a:solidFill>
                        <a:srgbClr val="000000"/>
                      </a:solidFill>
                      <a:prstDash val="solid"/>
                      <a:round/>
                      <a:headEnd type="none" w="med" len="med"/>
                      <a:tailEnd type="none" w="med" len="med"/>
                    </a:lnR>
                    <a:lnT w="12701" cap="flat" cmpd="sng" algn="ctr">
                      <a:solidFill>
                        <a:srgbClr val="000000"/>
                      </a:solidFill>
                      <a:prstDash val="solid"/>
                      <a:round/>
                      <a:headEnd type="none" w="med" len="med"/>
                      <a:tailEnd type="none" w="med" len="med"/>
                    </a:lnT>
                    <a:lnB w="12701"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32565395"/>
                  </a:ext>
                </a:extLst>
              </a:tr>
            </a:tbl>
          </a:graphicData>
        </a:graphic>
      </p:graphicFrame>
      <p:pic>
        <p:nvPicPr>
          <p:cNvPr id="5" name="Image 4">
            <a:extLst>
              <a:ext uri="{FF2B5EF4-FFF2-40B4-BE49-F238E27FC236}">
                <a16:creationId xmlns:a16="http://schemas.microsoft.com/office/drawing/2014/main" id="{40B01E7D-C71D-E579-CDE6-97DA1E531933}"/>
              </a:ext>
            </a:extLst>
          </p:cNvPr>
          <p:cNvPicPr>
            <a:picLocks noChangeAspect="1"/>
          </p:cNvPicPr>
          <p:nvPr/>
        </p:nvPicPr>
        <p:blipFill>
          <a:blip r:embed="rId2"/>
          <a:stretch>
            <a:fillRect/>
          </a:stretch>
        </p:blipFill>
        <p:spPr>
          <a:xfrm>
            <a:off x="76200" y="615245"/>
            <a:ext cx="12039600" cy="6197600"/>
          </a:xfrm>
          <a:prstGeom prst="rect">
            <a:avLst/>
          </a:prstGeom>
        </p:spPr>
      </p:pic>
      <p:pic>
        <p:nvPicPr>
          <p:cNvPr id="7" name="Image 6">
            <a:extLst>
              <a:ext uri="{FF2B5EF4-FFF2-40B4-BE49-F238E27FC236}">
                <a16:creationId xmlns:a16="http://schemas.microsoft.com/office/drawing/2014/main" id="{6691D5D6-C52C-8A48-E93A-B9DA1CDFD1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62278" y="637785"/>
            <a:ext cx="2934109" cy="2791215"/>
          </a:xfrm>
          <a:prstGeom prst="rect">
            <a:avLst/>
          </a:prstGeom>
        </p:spPr>
      </p:pic>
    </p:spTree>
    <p:extLst>
      <p:ext uri="{BB962C8B-B14F-4D97-AF65-F5344CB8AC3E}">
        <p14:creationId xmlns:p14="http://schemas.microsoft.com/office/powerpoint/2010/main" val="544118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avec coins rognés en haut 1">
            <a:extLst>
              <a:ext uri="{FF2B5EF4-FFF2-40B4-BE49-F238E27FC236}">
                <a16:creationId xmlns:a16="http://schemas.microsoft.com/office/drawing/2014/main" id="{FF6DF615-873F-AB49-DAAB-EF0829C2AD20}"/>
              </a:ext>
            </a:extLst>
          </p:cNvPr>
          <p:cNvSpPr/>
          <p:nvPr/>
        </p:nvSpPr>
        <p:spPr>
          <a:xfrm>
            <a:off x="859010" y="3237571"/>
            <a:ext cx="4143736" cy="812318"/>
          </a:xfrm>
          <a:prstGeom prst="snip2SameRect">
            <a:avLst/>
          </a:prstGeom>
          <a:solidFill>
            <a:schemeClr val="tx2">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FR" sz="2800" b="1" i="1">
                <a:ln w="13462">
                  <a:solidFill>
                    <a:schemeClr val="bg1"/>
                  </a:solidFill>
                  <a:prstDash val="solid"/>
                </a:ln>
                <a:solidFill>
                  <a:schemeClr val="tx1">
                    <a:lumMod val="85000"/>
                    <a:lumOff val="15000"/>
                  </a:schemeClr>
                </a:solidFill>
                <a:effectLst>
                  <a:outerShdw dist="38100" dir="2700000" algn="bl" rotWithShape="0">
                    <a:schemeClr val="accent5"/>
                  </a:outerShdw>
                </a:effectLst>
                <a:highlight>
                  <a:srgbClr val="FFFF00"/>
                </a:highlight>
              </a:rPr>
              <a:t>PARLONS – EN !</a:t>
            </a:r>
            <a:endParaRPr lang="fr-FR" sz="2800" b="1" i="1" dirty="0">
              <a:ln w="13462">
                <a:solidFill>
                  <a:schemeClr val="bg1"/>
                </a:solidFill>
                <a:prstDash val="solid"/>
              </a:ln>
              <a:solidFill>
                <a:schemeClr val="tx1">
                  <a:lumMod val="85000"/>
                  <a:lumOff val="15000"/>
                </a:schemeClr>
              </a:solidFill>
              <a:effectLst>
                <a:outerShdw dist="38100" dir="2700000" algn="bl" rotWithShape="0">
                  <a:schemeClr val="accent5"/>
                </a:outerShdw>
              </a:effectLst>
              <a:highlight>
                <a:srgbClr val="FFFF00"/>
              </a:highlight>
            </a:endParaRPr>
          </a:p>
        </p:txBody>
      </p:sp>
      <p:pic>
        <p:nvPicPr>
          <p:cNvPr id="3" name="Image 2">
            <a:extLst>
              <a:ext uri="{FF2B5EF4-FFF2-40B4-BE49-F238E27FC236}">
                <a16:creationId xmlns:a16="http://schemas.microsoft.com/office/drawing/2014/main" id="{2532728B-3F39-92A1-1C87-A13882D00233}"/>
              </a:ext>
            </a:extLst>
          </p:cNvPr>
          <p:cNvPicPr>
            <a:picLocks noChangeAspect="1"/>
          </p:cNvPicPr>
          <p:nvPr/>
        </p:nvPicPr>
        <p:blipFill>
          <a:blip r:embed="rId2"/>
          <a:stretch>
            <a:fillRect/>
          </a:stretch>
        </p:blipFill>
        <p:spPr>
          <a:xfrm>
            <a:off x="898449" y="4730943"/>
            <a:ext cx="4310246" cy="1505843"/>
          </a:xfrm>
          <a:prstGeom prst="rect">
            <a:avLst/>
          </a:prstGeom>
        </p:spPr>
      </p:pic>
      <p:pic>
        <p:nvPicPr>
          <p:cNvPr id="4" name="Image 3">
            <a:extLst>
              <a:ext uri="{FF2B5EF4-FFF2-40B4-BE49-F238E27FC236}">
                <a16:creationId xmlns:a16="http://schemas.microsoft.com/office/drawing/2014/main" id="{2091147E-4418-6A05-65B1-83CFA56EADAB}"/>
              </a:ext>
            </a:extLst>
          </p:cNvPr>
          <p:cNvPicPr>
            <a:picLocks noChangeAspect="1"/>
          </p:cNvPicPr>
          <p:nvPr/>
        </p:nvPicPr>
        <p:blipFill>
          <a:blip r:embed="rId3"/>
          <a:stretch>
            <a:fillRect/>
          </a:stretch>
        </p:blipFill>
        <p:spPr>
          <a:xfrm>
            <a:off x="6315919" y="277792"/>
            <a:ext cx="5570514" cy="5529443"/>
          </a:xfrm>
          <a:prstGeom prst="rect">
            <a:avLst/>
          </a:prstGeom>
        </p:spPr>
      </p:pic>
      <p:pic>
        <p:nvPicPr>
          <p:cNvPr id="12" name="Image 11">
            <a:extLst>
              <a:ext uri="{FF2B5EF4-FFF2-40B4-BE49-F238E27FC236}">
                <a16:creationId xmlns:a16="http://schemas.microsoft.com/office/drawing/2014/main" id="{0621055C-BBAE-760D-1F25-B73F87179550}"/>
              </a:ext>
            </a:extLst>
          </p:cNvPr>
          <p:cNvPicPr>
            <a:picLocks noChangeAspect="1"/>
          </p:cNvPicPr>
          <p:nvPr/>
        </p:nvPicPr>
        <p:blipFill>
          <a:blip r:embed="rId4"/>
          <a:stretch>
            <a:fillRect/>
          </a:stretch>
        </p:blipFill>
        <p:spPr>
          <a:xfrm>
            <a:off x="898449" y="553846"/>
            <a:ext cx="4251260" cy="2380706"/>
          </a:xfrm>
          <a:prstGeom prst="rect">
            <a:avLst/>
          </a:prstGeom>
        </p:spPr>
      </p:pic>
    </p:spTree>
    <p:extLst>
      <p:ext uri="{BB962C8B-B14F-4D97-AF65-F5344CB8AC3E}">
        <p14:creationId xmlns:p14="http://schemas.microsoft.com/office/powerpoint/2010/main" val="33424004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05B40BA5-8039-0CDE-C9D0-E0759260F9D3}"/>
              </a:ext>
            </a:extLst>
          </p:cNvPr>
          <p:cNvPicPr>
            <a:picLocks noChangeAspect="1"/>
          </p:cNvPicPr>
          <p:nvPr/>
        </p:nvPicPr>
        <p:blipFill rotWithShape="1">
          <a:blip r:embed="rId2"/>
          <a:srcRect r="1" b="9180"/>
          <a:stretch/>
        </p:blipFill>
        <p:spPr>
          <a:xfrm>
            <a:off x="643467" y="643467"/>
            <a:ext cx="10905066" cy="5571066"/>
          </a:xfrm>
          <a:prstGeom prst="rect">
            <a:avLst/>
          </a:prstGeom>
        </p:spPr>
      </p:pic>
    </p:spTree>
    <p:extLst>
      <p:ext uri="{BB962C8B-B14F-4D97-AF65-F5344CB8AC3E}">
        <p14:creationId xmlns:p14="http://schemas.microsoft.com/office/powerpoint/2010/main" val="29682479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6A08F394-706D-53F5-01D2-3B0F67A4C4BB}"/>
              </a:ext>
            </a:extLst>
          </p:cNvPr>
          <p:cNvPicPr>
            <a:picLocks noChangeAspect="1"/>
          </p:cNvPicPr>
          <p:nvPr/>
        </p:nvPicPr>
        <p:blipFill rotWithShape="1">
          <a:blip r:embed="rId2"/>
          <a:srcRect r="1" b="9180"/>
          <a:stretch/>
        </p:blipFill>
        <p:spPr>
          <a:xfrm>
            <a:off x="643467" y="553155"/>
            <a:ext cx="10905066" cy="5571066"/>
          </a:xfrm>
          <a:prstGeom prst="rect">
            <a:avLst/>
          </a:prstGeom>
        </p:spPr>
      </p:pic>
      <p:sp>
        <p:nvSpPr>
          <p:cNvPr id="3" name="Rectangle : carré corné 2">
            <a:extLst>
              <a:ext uri="{FF2B5EF4-FFF2-40B4-BE49-F238E27FC236}">
                <a16:creationId xmlns:a16="http://schemas.microsoft.com/office/drawing/2014/main" id="{B0F13E93-3CB5-8C20-A7A8-A144F94155B8}"/>
              </a:ext>
            </a:extLst>
          </p:cNvPr>
          <p:cNvSpPr/>
          <p:nvPr/>
        </p:nvSpPr>
        <p:spPr>
          <a:xfrm>
            <a:off x="3800150" y="733779"/>
            <a:ext cx="4591699" cy="1354666"/>
          </a:xfrm>
          <a:prstGeom prst="foldedCorne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i="1" dirty="0">
                <a:solidFill>
                  <a:schemeClr val="accent1">
                    <a:lumMod val="75000"/>
                  </a:schemeClr>
                </a:solidFill>
              </a:rPr>
              <a:t>PARLONS ENSEMBLE</a:t>
            </a:r>
          </a:p>
        </p:txBody>
      </p:sp>
      <p:pic>
        <p:nvPicPr>
          <p:cNvPr id="4" name="Image 3">
            <a:extLst>
              <a:ext uri="{FF2B5EF4-FFF2-40B4-BE49-F238E27FC236}">
                <a16:creationId xmlns:a16="http://schemas.microsoft.com/office/drawing/2014/main" id="{7172B7BC-EE00-5F6E-67C2-F0F5AC4DF7FA}"/>
              </a:ext>
            </a:extLst>
          </p:cNvPr>
          <p:cNvPicPr>
            <a:picLocks noChangeAspect="1"/>
          </p:cNvPicPr>
          <p:nvPr/>
        </p:nvPicPr>
        <p:blipFill>
          <a:blip r:embed="rId3"/>
          <a:stretch>
            <a:fillRect/>
          </a:stretch>
        </p:blipFill>
        <p:spPr>
          <a:xfrm>
            <a:off x="9105109" y="553155"/>
            <a:ext cx="2443424" cy="2199190"/>
          </a:xfrm>
          <a:prstGeom prst="rect">
            <a:avLst/>
          </a:prstGeom>
        </p:spPr>
      </p:pic>
    </p:spTree>
    <p:extLst>
      <p:ext uri="{BB962C8B-B14F-4D97-AF65-F5344CB8AC3E}">
        <p14:creationId xmlns:p14="http://schemas.microsoft.com/office/powerpoint/2010/main" val="30081734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9F94D82A-5A5B-D87D-AEC7-786459124313}"/>
              </a:ext>
            </a:extLst>
          </p:cNvPr>
          <p:cNvSpPr txBox="1"/>
          <p:nvPr/>
        </p:nvSpPr>
        <p:spPr>
          <a:xfrm>
            <a:off x="440267" y="298650"/>
            <a:ext cx="11503377" cy="1569660"/>
          </a:xfrm>
          <a:prstGeom prst="rect">
            <a:avLst/>
          </a:prstGeom>
          <a:gradFill flip="none" rotWithShape="1">
            <a:gsLst>
              <a:gs pos="0">
                <a:srgbClr val="CC6600">
                  <a:tint val="66000"/>
                  <a:satMod val="160000"/>
                </a:srgbClr>
              </a:gs>
              <a:gs pos="50000">
                <a:srgbClr val="CC6600">
                  <a:tint val="44500"/>
                  <a:satMod val="160000"/>
                </a:srgbClr>
              </a:gs>
              <a:gs pos="100000">
                <a:srgbClr val="CC6600">
                  <a:tint val="23500"/>
                  <a:satMod val="160000"/>
                </a:srgbClr>
              </a:gs>
            </a:gsLst>
            <a:path path="circle">
              <a:fillToRect l="50000" t="50000" r="50000" b="50000"/>
            </a:path>
            <a:tileRect/>
          </a:gradFill>
        </p:spPr>
        <p:txBody>
          <a:bodyPr wrap="square">
            <a:spAutoFit/>
          </a:bodyPr>
          <a:lstStyle/>
          <a:p>
            <a:pPr algn="ctr"/>
            <a:r>
              <a:rPr lang="fr-FR" sz="2400" b="1" u="sng" dirty="0">
                <a:solidFill>
                  <a:srgbClr val="002060"/>
                </a:solidFill>
              </a:rPr>
              <a:t>Rappeler les principes et objectifs du CRM.</a:t>
            </a:r>
          </a:p>
          <a:p>
            <a:pPr algn="ctr"/>
            <a:endParaRPr lang="fr-FR" sz="2400" b="1" u="sng" dirty="0">
              <a:solidFill>
                <a:srgbClr val="002060"/>
              </a:solidFill>
            </a:endParaRPr>
          </a:p>
          <a:p>
            <a:pPr algn="ctr"/>
            <a:r>
              <a:rPr lang="fr-FR" sz="2400" b="1" u="sng" dirty="0">
                <a:solidFill>
                  <a:srgbClr val="002060"/>
                </a:solidFill>
              </a:rPr>
              <a:t>Reconnaître les effets des limitations humaines pour en diminuer l'impact sur la performance.</a:t>
            </a:r>
          </a:p>
        </p:txBody>
      </p:sp>
      <p:pic>
        <p:nvPicPr>
          <p:cNvPr id="2" name="Image 1">
            <a:extLst>
              <a:ext uri="{FF2B5EF4-FFF2-40B4-BE49-F238E27FC236}">
                <a16:creationId xmlns:a16="http://schemas.microsoft.com/office/drawing/2014/main" id="{2FEC7BD6-2DA8-5C79-AA4A-75D7BCD478E4}"/>
              </a:ext>
            </a:extLst>
          </p:cNvPr>
          <p:cNvPicPr>
            <a:picLocks noChangeAspect="1"/>
          </p:cNvPicPr>
          <p:nvPr/>
        </p:nvPicPr>
        <p:blipFill>
          <a:blip r:embed="rId2"/>
          <a:stretch>
            <a:fillRect/>
          </a:stretch>
        </p:blipFill>
        <p:spPr>
          <a:xfrm>
            <a:off x="1230490" y="2094411"/>
            <a:ext cx="6096000" cy="4572000"/>
          </a:xfrm>
          <a:prstGeom prst="rect">
            <a:avLst/>
          </a:prstGeom>
        </p:spPr>
      </p:pic>
      <p:sp>
        <p:nvSpPr>
          <p:cNvPr id="4" name="Rectangle : coins arrondis 3">
            <a:extLst>
              <a:ext uri="{FF2B5EF4-FFF2-40B4-BE49-F238E27FC236}">
                <a16:creationId xmlns:a16="http://schemas.microsoft.com/office/drawing/2014/main" id="{18F65687-8D56-961B-1DAC-B41F2ABB06A5}"/>
              </a:ext>
            </a:extLst>
          </p:cNvPr>
          <p:cNvSpPr/>
          <p:nvPr/>
        </p:nvSpPr>
        <p:spPr>
          <a:xfrm>
            <a:off x="457199" y="5752011"/>
            <a:ext cx="5734756" cy="91440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a:t>Les compétences non techniques</a:t>
            </a:r>
          </a:p>
        </p:txBody>
      </p:sp>
      <p:pic>
        <p:nvPicPr>
          <p:cNvPr id="5" name="Image 4">
            <a:extLst>
              <a:ext uri="{FF2B5EF4-FFF2-40B4-BE49-F238E27FC236}">
                <a16:creationId xmlns:a16="http://schemas.microsoft.com/office/drawing/2014/main" id="{3EAA5FAB-07A0-CEFE-1484-776B133CF399}"/>
              </a:ext>
            </a:extLst>
          </p:cNvPr>
          <p:cNvPicPr>
            <a:picLocks noChangeAspect="1"/>
          </p:cNvPicPr>
          <p:nvPr/>
        </p:nvPicPr>
        <p:blipFill>
          <a:blip r:embed="rId3"/>
          <a:stretch>
            <a:fillRect/>
          </a:stretch>
        </p:blipFill>
        <p:spPr>
          <a:xfrm>
            <a:off x="7913510" y="1950199"/>
            <a:ext cx="4030133" cy="4852981"/>
          </a:xfrm>
          <a:prstGeom prst="rect">
            <a:avLst/>
          </a:prstGeom>
        </p:spPr>
      </p:pic>
    </p:spTree>
    <p:extLst>
      <p:ext uri="{BB962C8B-B14F-4D97-AF65-F5344CB8AC3E}">
        <p14:creationId xmlns:p14="http://schemas.microsoft.com/office/powerpoint/2010/main" val="9254219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39327BC7-116E-3041-3422-EA8A38147218}"/>
              </a:ext>
            </a:extLst>
          </p:cNvPr>
          <p:cNvPicPr>
            <a:picLocks noChangeAspect="1"/>
          </p:cNvPicPr>
          <p:nvPr/>
        </p:nvPicPr>
        <p:blipFill>
          <a:blip r:embed="rId2"/>
          <a:stretch>
            <a:fillRect/>
          </a:stretch>
        </p:blipFill>
        <p:spPr>
          <a:xfrm>
            <a:off x="1117600" y="2322689"/>
            <a:ext cx="9753600" cy="3657600"/>
          </a:xfrm>
          <a:prstGeom prst="rect">
            <a:avLst/>
          </a:prstGeom>
        </p:spPr>
      </p:pic>
      <p:sp>
        <p:nvSpPr>
          <p:cNvPr id="3" name="ZoneTexte 2">
            <a:extLst>
              <a:ext uri="{FF2B5EF4-FFF2-40B4-BE49-F238E27FC236}">
                <a16:creationId xmlns:a16="http://schemas.microsoft.com/office/drawing/2014/main" id="{3BA8EBE3-3AEC-D2BD-B2C8-D598CA79D7C3}"/>
              </a:ext>
            </a:extLst>
          </p:cNvPr>
          <p:cNvSpPr txBox="1"/>
          <p:nvPr/>
        </p:nvSpPr>
        <p:spPr>
          <a:xfrm>
            <a:off x="2409463" y="132322"/>
            <a:ext cx="7373073" cy="461665"/>
          </a:xfrm>
          <a:prstGeom prst="rect">
            <a:avLst/>
          </a:prstGeom>
          <a:gradFill>
            <a:gsLst>
              <a:gs pos="8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algn="ctr"/>
            <a:r>
              <a:rPr lang="fr-FR" sz="2400" b="1" dirty="0"/>
              <a:t>Conscience de la Situation</a:t>
            </a:r>
          </a:p>
        </p:txBody>
      </p:sp>
      <p:sp>
        <p:nvSpPr>
          <p:cNvPr id="4" name="ZoneTexte 3">
            <a:extLst>
              <a:ext uri="{FF2B5EF4-FFF2-40B4-BE49-F238E27FC236}">
                <a16:creationId xmlns:a16="http://schemas.microsoft.com/office/drawing/2014/main" id="{2447071D-EBA7-72BC-982A-12C671B314B6}"/>
              </a:ext>
            </a:extLst>
          </p:cNvPr>
          <p:cNvSpPr txBox="1"/>
          <p:nvPr/>
        </p:nvSpPr>
        <p:spPr>
          <a:xfrm>
            <a:off x="237067" y="877712"/>
            <a:ext cx="11209866" cy="1015663"/>
          </a:xfrm>
          <a:prstGeom prst="rect">
            <a:avLst/>
          </a:prstGeom>
          <a:solidFill>
            <a:schemeClr val="accent6">
              <a:lumMod val="40000"/>
              <a:lumOff val="60000"/>
            </a:schemeClr>
          </a:solidFill>
        </p:spPr>
        <p:txBody>
          <a:bodyPr wrap="square" rtlCol="0">
            <a:spAutoFit/>
          </a:bodyPr>
          <a:lstStyle/>
          <a:p>
            <a:pPr algn="ctr"/>
            <a:r>
              <a:rPr lang="fr-FR" sz="2000" dirty="0"/>
              <a:t>La définition la plus courante la décrit comme étant « </a:t>
            </a:r>
            <a:r>
              <a:rPr lang="fr-FR" sz="2000" u="sng" dirty="0"/>
              <a:t>la perception </a:t>
            </a:r>
            <a:r>
              <a:rPr lang="fr-FR" sz="2000" dirty="0"/>
              <a:t>des éléments de l’environnement dans un volume spatial et temporel, </a:t>
            </a:r>
            <a:r>
              <a:rPr lang="fr-FR" sz="2000" u="sng" dirty="0"/>
              <a:t>la</a:t>
            </a:r>
            <a:r>
              <a:rPr lang="fr-FR" sz="2000" dirty="0"/>
              <a:t> </a:t>
            </a:r>
            <a:r>
              <a:rPr lang="fr-FR" sz="2000" u="sng" dirty="0"/>
              <a:t>compréhension</a:t>
            </a:r>
            <a:r>
              <a:rPr lang="fr-FR" sz="2000" dirty="0"/>
              <a:t> de leurs significations et </a:t>
            </a:r>
            <a:r>
              <a:rPr lang="fr-FR" sz="2000" u="sng" dirty="0"/>
              <a:t>la projection </a:t>
            </a:r>
            <a:r>
              <a:rPr lang="fr-FR" sz="2000" dirty="0"/>
              <a:t>de leurs états dans le futur proche »</a:t>
            </a:r>
          </a:p>
        </p:txBody>
      </p:sp>
    </p:spTree>
    <p:extLst>
      <p:ext uri="{BB962C8B-B14F-4D97-AF65-F5344CB8AC3E}">
        <p14:creationId xmlns:p14="http://schemas.microsoft.com/office/powerpoint/2010/main" val="19633277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917F80D4-0C03-6997-6518-BEFE77F59A26}"/>
              </a:ext>
            </a:extLst>
          </p:cNvPr>
          <p:cNvPicPr>
            <a:picLocks noChangeAspect="1"/>
          </p:cNvPicPr>
          <p:nvPr/>
        </p:nvPicPr>
        <p:blipFill>
          <a:blip r:embed="rId2"/>
          <a:stretch>
            <a:fillRect/>
          </a:stretch>
        </p:blipFill>
        <p:spPr>
          <a:xfrm>
            <a:off x="2360565" y="6726"/>
            <a:ext cx="6667500" cy="2371725"/>
          </a:xfrm>
          <a:prstGeom prst="rect">
            <a:avLst/>
          </a:prstGeom>
        </p:spPr>
      </p:pic>
      <p:sp>
        <p:nvSpPr>
          <p:cNvPr id="3" name="ZoneTexte 2">
            <a:extLst>
              <a:ext uri="{FF2B5EF4-FFF2-40B4-BE49-F238E27FC236}">
                <a16:creationId xmlns:a16="http://schemas.microsoft.com/office/drawing/2014/main" id="{2A14036B-4DA8-52C2-5F51-4AE1230CBE55}"/>
              </a:ext>
            </a:extLst>
          </p:cNvPr>
          <p:cNvSpPr txBox="1"/>
          <p:nvPr/>
        </p:nvSpPr>
        <p:spPr>
          <a:xfrm>
            <a:off x="327378" y="2473324"/>
            <a:ext cx="5768622" cy="1477328"/>
          </a:xfrm>
          <a:prstGeom prst="rect">
            <a:avLst/>
          </a:prstGeom>
          <a:solidFill>
            <a:srgbClr val="00CCFF"/>
          </a:solidFill>
        </p:spPr>
        <p:txBody>
          <a:bodyPr wrap="square" rtlCol="0">
            <a:spAutoFit/>
          </a:bodyPr>
          <a:lstStyle/>
          <a:p>
            <a:r>
              <a:rPr lang="fr-FR" dirty="0"/>
              <a:t>Une forte conscience indique que le pilote a une compréhension précise de sa tâche, qu’il intègre les différents éléments de l’environnement dans une image cohérente en relation avec le contexte globale de sa mission et qu’il est synchronisé avec la dynamique de la tâche. </a:t>
            </a:r>
          </a:p>
        </p:txBody>
      </p:sp>
      <p:sp>
        <p:nvSpPr>
          <p:cNvPr id="4" name="ZoneTexte 3">
            <a:extLst>
              <a:ext uri="{FF2B5EF4-FFF2-40B4-BE49-F238E27FC236}">
                <a16:creationId xmlns:a16="http://schemas.microsoft.com/office/drawing/2014/main" id="{D3DB1A9A-E081-43AF-1FC0-FCB9F6783D8F}"/>
              </a:ext>
            </a:extLst>
          </p:cNvPr>
          <p:cNvSpPr txBox="1"/>
          <p:nvPr/>
        </p:nvSpPr>
        <p:spPr>
          <a:xfrm>
            <a:off x="6767428" y="2742984"/>
            <a:ext cx="4888089" cy="1477328"/>
          </a:xfrm>
          <a:prstGeom prst="rect">
            <a:avLst/>
          </a:prstGeom>
          <a:solidFill>
            <a:srgbClr val="FFFF00"/>
          </a:solidFill>
        </p:spPr>
        <p:txBody>
          <a:bodyPr wrap="square" rtlCol="0">
            <a:spAutoFit/>
          </a:bodyPr>
          <a:lstStyle/>
          <a:p>
            <a:r>
              <a:rPr lang="fr-FR" dirty="0"/>
              <a:t>Une faible conscience renvoie à l’expérience d’être perdu, d’être confronté à une complexité sans cohérence apparente, d’être derrière l’aéronef donc déphasé par rapport à la forte dynamique externe.</a:t>
            </a:r>
          </a:p>
        </p:txBody>
      </p:sp>
      <p:sp>
        <p:nvSpPr>
          <p:cNvPr id="5" name="ZoneTexte 4">
            <a:extLst>
              <a:ext uri="{FF2B5EF4-FFF2-40B4-BE49-F238E27FC236}">
                <a16:creationId xmlns:a16="http://schemas.microsoft.com/office/drawing/2014/main" id="{91A8A7B5-2086-5DCE-0125-91197552C731}"/>
              </a:ext>
            </a:extLst>
          </p:cNvPr>
          <p:cNvSpPr txBox="1"/>
          <p:nvPr/>
        </p:nvSpPr>
        <p:spPr>
          <a:xfrm>
            <a:off x="327378" y="4373481"/>
            <a:ext cx="11559821" cy="2308324"/>
          </a:xfrm>
          <a:prstGeom prst="rect">
            <a:avLst/>
          </a:prstGeom>
          <a:solidFill>
            <a:schemeClr val="accent2">
              <a:lumMod val="40000"/>
              <a:lumOff val="60000"/>
            </a:schemeClr>
          </a:solidFill>
        </p:spPr>
        <p:txBody>
          <a:bodyPr wrap="square" rtlCol="0">
            <a:spAutoFit/>
          </a:bodyPr>
          <a:lstStyle/>
          <a:p>
            <a:r>
              <a:rPr lang="fr-FR" dirty="0"/>
              <a:t>La conscience de la situation, c’est d’abord la vigilance du pilote pour percevoir des évènements éventuels émanant :</a:t>
            </a:r>
          </a:p>
          <a:p>
            <a:endParaRPr lang="fr-FR" dirty="0"/>
          </a:p>
          <a:p>
            <a:pPr marL="285750" indent="-285750">
              <a:buFont typeface="Arial" panose="020B0604020202020204" pitchFamily="34" charset="0"/>
              <a:buChar char="•"/>
            </a:pPr>
            <a:r>
              <a:rPr lang="fr-FR" u="sng" dirty="0"/>
              <a:t>De l’aéronef </a:t>
            </a:r>
            <a:r>
              <a:rPr lang="fr-FR" dirty="0"/>
              <a:t>: les systèmes de gestion du vol, les assiettes et trajectoires, les paramètres, le carburant, les bruits éventuels…</a:t>
            </a:r>
          </a:p>
          <a:p>
            <a:pPr marL="285750" indent="-285750">
              <a:buFont typeface="Arial" panose="020B0604020202020204" pitchFamily="34" charset="0"/>
              <a:buChar char="•"/>
            </a:pPr>
            <a:r>
              <a:rPr lang="fr-FR" u="sng" dirty="0"/>
              <a:t>De l’environnement </a:t>
            </a:r>
            <a:r>
              <a:rPr lang="fr-FR" dirty="0"/>
              <a:t>: le contrôle aérien(radio), la météo, les trafics, les zones, les reliefs la piste, les repères… </a:t>
            </a:r>
          </a:p>
          <a:p>
            <a:pPr marL="285750" indent="-285750">
              <a:buFont typeface="Arial" panose="020B0604020202020204" pitchFamily="34" charset="0"/>
              <a:buChar char="•"/>
            </a:pPr>
            <a:endParaRPr lang="fr-FR" dirty="0"/>
          </a:p>
          <a:p>
            <a:r>
              <a:rPr lang="fr-FR" dirty="0"/>
              <a:t>La conscience de la situation, c’est le raisonnement du pilote pour comprendre la situation actuelle et projeter son évolution future.</a:t>
            </a:r>
          </a:p>
        </p:txBody>
      </p:sp>
    </p:spTree>
    <p:extLst>
      <p:ext uri="{BB962C8B-B14F-4D97-AF65-F5344CB8AC3E}">
        <p14:creationId xmlns:p14="http://schemas.microsoft.com/office/powerpoint/2010/main" val="21292704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C1B283E8-FAE4-A80A-5D13-45411C0D5041}"/>
              </a:ext>
            </a:extLst>
          </p:cNvPr>
          <p:cNvPicPr>
            <a:picLocks noChangeAspect="1"/>
          </p:cNvPicPr>
          <p:nvPr/>
        </p:nvPicPr>
        <p:blipFill>
          <a:blip r:embed="rId2"/>
          <a:stretch>
            <a:fillRect/>
          </a:stretch>
        </p:blipFill>
        <p:spPr>
          <a:xfrm>
            <a:off x="7556340" y="293612"/>
            <a:ext cx="3352800" cy="6457950"/>
          </a:xfrm>
          <a:prstGeom prst="rect">
            <a:avLst/>
          </a:prstGeom>
        </p:spPr>
      </p:pic>
      <p:sp>
        <p:nvSpPr>
          <p:cNvPr id="3" name="ZoneTexte 2">
            <a:extLst>
              <a:ext uri="{FF2B5EF4-FFF2-40B4-BE49-F238E27FC236}">
                <a16:creationId xmlns:a16="http://schemas.microsoft.com/office/drawing/2014/main" id="{C026A4EB-F5AC-4AD9-5FBD-FCCA0A240E15}"/>
              </a:ext>
            </a:extLst>
          </p:cNvPr>
          <p:cNvSpPr txBox="1"/>
          <p:nvPr/>
        </p:nvSpPr>
        <p:spPr>
          <a:xfrm>
            <a:off x="384681" y="108946"/>
            <a:ext cx="8048978" cy="369332"/>
          </a:xfrm>
          <a:prstGeom prst="rect">
            <a:avLst/>
          </a:prstGeom>
          <a:solidFill>
            <a:schemeClr val="accent5"/>
          </a:solidFill>
        </p:spPr>
        <p:txBody>
          <a:bodyPr wrap="square" rtlCol="0">
            <a:spAutoFit/>
          </a:bodyPr>
          <a:lstStyle/>
          <a:p>
            <a:pPr algn="ctr"/>
            <a:r>
              <a:rPr lang="fr-FR" b="1" dirty="0">
                <a:solidFill>
                  <a:schemeClr val="accent1">
                    <a:lumMod val="75000"/>
                  </a:schemeClr>
                </a:solidFill>
              </a:rPr>
              <a:t>LA PRISE DE DECISION</a:t>
            </a:r>
          </a:p>
        </p:txBody>
      </p:sp>
      <p:pic>
        <p:nvPicPr>
          <p:cNvPr id="10" name="Image 9" descr="Une image contenant texte&#10;&#10;Description générée automatiquement">
            <a:extLst>
              <a:ext uri="{FF2B5EF4-FFF2-40B4-BE49-F238E27FC236}">
                <a16:creationId xmlns:a16="http://schemas.microsoft.com/office/drawing/2014/main" id="{9820FA68-906B-21E2-1F98-2B876C1EB7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989" y="1230710"/>
            <a:ext cx="5553850" cy="5229955"/>
          </a:xfrm>
          <a:prstGeom prst="rect">
            <a:avLst/>
          </a:prstGeom>
        </p:spPr>
      </p:pic>
    </p:spTree>
    <p:extLst>
      <p:ext uri="{BB962C8B-B14F-4D97-AF65-F5344CB8AC3E}">
        <p14:creationId xmlns:p14="http://schemas.microsoft.com/office/powerpoint/2010/main" val="31954361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X2Download.app-Crash d'ULM à Guéblange-lès-Dieuze en Moselle-(480p)">
            <a:hlinkClick r:id="" action="ppaction://media"/>
            <a:extLst>
              <a:ext uri="{FF2B5EF4-FFF2-40B4-BE49-F238E27FC236}">
                <a16:creationId xmlns:a16="http://schemas.microsoft.com/office/drawing/2014/main" id="{ED6D7FB7-C7DB-D2E5-89CF-99FFA7784E6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35142" y="738856"/>
            <a:ext cx="11321716" cy="5380288"/>
          </a:xfrm>
          <a:prstGeom prst="rect">
            <a:avLst/>
          </a:prstGeom>
        </p:spPr>
      </p:pic>
      <p:sp>
        <p:nvSpPr>
          <p:cNvPr id="3" name="ZoneTexte 2">
            <a:extLst>
              <a:ext uri="{FF2B5EF4-FFF2-40B4-BE49-F238E27FC236}">
                <a16:creationId xmlns:a16="http://schemas.microsoft.com/office/drawing/2014/main" id="{8955ADD4-9368-027A-2630-885220825C23}"/>
              </a:ext>
            </a:extLst>
          </p:cNvPr>
          <p:cNvSpPr txBox="1"/>
          <p:nvPr/>
        </p:nvSpPr>
        <p:spPr>
          <a:xfrm>
            <a:off x="435142" y="187357"/>
            <a:ext cx="11321716" cy="461665"/>
          </a:xfrm>
          <a:prstGeom prst="rect">
            <a:avLst/>
          </a:prstGeom>
          <a:solidFill>
            <a:schemeClr val="accent6">
              <a:lumMod val="60000"/>
              <a:lumOff val="40000"/>
            </a:schemeClr>
          </a:solidFill>
        </p:spPr>
        <p:txBody>
          <a:bodyPr wrap="square" rtlCol="0">
            <a:spAutoFit/>
          </a:bodyPr>
          <a:lstStyle/>
          <a:p>
            <a:pPr algn="ctr"/>
            <a:r>
              <a:rPr lang="fr-FR" sz="2400" dirty="0">
                <a:solidFill>
                  <a:srgbClr val="FF0000"/>
                </a:solidFill>
              </a:rPr>
              <a:t>Accident dramatique pour ces deux pilotes lorrains</a:t>
            </a:r>
          </a:p>
        </p:txBody>
      </p:sp>
    </p:spTree>
    <p:extLst>
      <p:ext uri="{BB962C8B-B14F-4D97-AF65-F5344CB8AC3E}">
        <p14:creationId xmlns:p14="http://schemas.microsoft.com/office/powerpoint/2010/main" val="1442542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9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0ED908A3-0ADC-91E1-20CC-5A6CBCC67D6C}"/>
              </a:ext>
            </a:extLst>
          </p:cNvPr>
          <p:cNvPicPr>
            <a:picLocks noChangeAspect="1"/>
          </p:cNvPicPr>
          <p:nvPr/>
        </p:nvPicPr>
        <p:blipFill>
          <a:blip r:embed="rId2"/>
          <a:stretch>
            <a:fillRect/>
          </a:stretch>
        </p:blipFill>
        <p:spPr>
          <a:xfrm>
            <a:off x="573514" y="2631882"/>
            <a:ext cx="4944257" cy="3417631"/>
          </a:xfrm>
          <a:prstGeom prst="rect">
            <a:avLst/>
          </a:prstGeom>
        </p:spPr>
      </p:pic>
      <p:sp>
        <p:nvSpPr>
          <p:cNvPr id="5" name="ZoneTexte 4">
            <a:extLst>
              <a:ext uri="{FF2B5EF4-FFF2-40B4-BE49-F238E27FC236}">
                <a16:creationId xmlns:a16="http://schemas.microsoft.com/office/drawing/2014/main" id="{ECC663DA-52E2-7C4C-5677-BB37164279DF}"/>
              </a:ext>
            </a:extLst>
          </p:cNvPr>
          <p:cNvSpPr txBox="1"/>
          <p:nvPr/>
        </p:nvSpPr>
        <p:spPr>
          <a:xfrm>
            <a:off x="6007261" y="2222339"/>
            <a:ext cx="5611225" cy="2308324"/>
          </a:xfrm>
          <a:prstGeom prst="rect">
            <a:avLst/>
          </a:prstGeom>
          <a:solidFill>
            <a:srgbClr val="FFC000"/>
          </a:solidFill>
        </p:spPr>
        <p:txBody>
          <a:bodyPr wrap="square" rtlCol="0">
            <a:spAutoFit/>
          </a:bodyPr>
          <a:lstStyle/>
          <a:p>
            <a:r>
              <a:rPr lang="fr-FR" b="1" dirty="0"/>
              <a:t>	</a:t>
            </a:r>
            <a:r>
              <a:rPr lang="fr-FR" b="1" u="sng" dirty="0"/>
              <a:t>OUTILS D’AIDES A LA DECISION :</a:t>
            </a:r>
          </a:p>
          <a:p>
            <a:pPr lvl="4"/>
            <a:r>
              <a:rPr lang="fr-FR" b="1" dirty="0">
                <a:solidFill>
                  <a:schemeClr val="accent1">
                    <a:lumMod val="50000"/>
                  </a:schemeClr>
                </a:solidFill>
              </a:rPr>
              <a:t>M.E.N.A.C.E.</a:t>
            </a:r>
          </a:p>
          <a:p>
            <a:pPr marL="285750" indent="-285750">
              <a:buFont typeface="Arial" panose="020B0604020202020204" pitchFamily="34" charset="0"/>
              <a:buChar char="•"/>
            </a:pPr>
            <a:r>
              <a:rPr lang="fr-FR" b="1" u="sng" dirty="0"/>
              <a:t>Météo</a:t>
            </a:r>
          </a:p>
          <a:p>
            <a:pPr marL="285750" indent="-285750">
              <a:buFont typeface="Arial" panose="020B0604020202020204" pitchFamily="34" charset="0"/>
              <a:buChar char="•"/>
            </a:pPr>
            <a:r>
              <a:rPr lang="fr-FR" b="1" u="sng" dirty="0"/>
              <a:t>Espace aérien, zones, trafics, contrôle</a:t>
            </a:r>
          </a:p>
          <a:p>
            <a:pPr marL="285750" indent="-285750">
              <a:buFont typeface="Arial" panose="020B0604020202020204" pitchFamily="34" charset="0"/>
              <a:buChar char="•"/>
            </a:pPr>
            <a:r>
              <a:rPr lang="fr-FR" b="1" u="sng" dirty="0" err="1"/>
              <a:t>Notams</a:t>
            </a:r>
            <a:r>
              <a:rPr lang="fr-FR" b="1" u="sng" dirty="0"/>
              <a:t>, terrains particularités</a:t>
            </a:r>
          </a:p>
          <a:p>
            <a:pPr marL="285750" indent="-285750">
              <a:buFont typeface="Arial" panose="020B0604020202020204" pitchFamily="34" charset="0"/>
              <a:buChar char="•"/>
            </a:pPr>
            <a:r>
              <a:rPr lang="fr-FR" b="1" u="sng" dirty="0"/>
              <a:t>Aéronef, état machine, perfos</a:t>
            </a:r>
          </a:p>
          <a:p>
            <a:pPr marL="285750" indent="-285750">
              <a:buFont typeface="Arial" panose="020B0604020202020204" pitchFamily="34" charset="0"/>
              <a:buChar char="•"/>
            </a:pPr>
            <a:r>
              <a:rPr lang="fr-FR" b="1" u="sng" dirty="0"/>
              <a:t>Carburant, huile, autonomie</a:t>
            </a:r>
          </a:p>
          <a:p>
            <a:pPr marL="285750" indent="-285750">
              <a:buFont typeface="Arial" panose="020B0604020202020204" pitchFamily="34" charset="0"/>
              <a:buChar char="•"/>
            </a:pPr>
            <a:r>
              <a:rPr lang="fr-FR" b="1" u="sng" dirty="0"/>
              <a:t>Erreurs des autres</a:t>
            </a:r>
          </a:p>
        </p:txBody>
      </p:sp>
      <p:sp>
        <p:nvSpPr>
          <p:cNvPr id="6" name="ZoneTexte 5">
            <a:extLst>
              <a:ext uri="{FF2B5EF4-FFF2-40B4-BE49-F238E27FC236}">
                <a16:creationId xmlns:a16="http://schemas.microsoft.com/office/drawing/2014/main" id="{8FE8F6B0-4CB5-5628-EFCA-A6ECA833B56C}"/>
              </a:ext>
            </a:extLst>
          </p:cNvPr>
          <p:cNvSpPr txBox="1"/>
          <p:nvPr/>
        </p:nvSpPr>
        <p:spPr>
          <a:xfrm>
            <a:off x="976486" y="259942"/>
            <a:ext cx="10312053" cy="1200329"/>
          </a:xfrm>
          <a:prstGeom prst="rect">
            <a:avLst/>
          </a:prstGeom>
          <a:solidFill>
            <a:schemeClr val="accent3">
              <a:lumMod val="60000"/>
              <a:lumOff val="40000"/>
            </a:schemeClr>
          </a:solidFill>
        </p:spPr>
        <p:txBody>
          <a:bodyPr wrap="square" rtlCol="0">
            <a:spAutoFit/>
          </a:bodyPr>
          <a:lstStyle/>
          <a:p>
            <a:r>
              <a:rPr lang="fr-FR" dirty="0"/>
              <a:t>Que l’on soit novice, amateur, confirmé ou expert, le processus personnel qui conduit à prendre une décision s’avère parfois mal structuré.</a:t>
            </a:r>
          </a:p>
          <a:p>
            <a:endParaRPr lang="fr-FR" dirty="0"/>
          </a:p>
          <a:p>
            <a:r>
              <a:rPr lang="fr-FR" dirty="0"/>
              <a:t>Il existe des Aides à la Décision qui présentent l’avantage d’écarter les aspects émotionnels et pulsionnels.</a:t>
            </a:r>
          </a:p>
        </p:txBody>
      </p:sp>
    </p:spTree>
    <p:extLst>
      <p:ext uri="{BB962C8B-B14F-4D97-AF65-F5344CB8AC3E}">
        <p14:creationId xmlns:p14="http://schemas.microsoft.com/office/powerpoint/2010/main" val="28397056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7207E638-83EA-B662-0552-BA1F04CB19DF}"/>
              </a:ext>
            </a:extLst>
          </p:cNvPr>
          <p:cNvSpPr txBox="1"/>
          <p:nvPr/>
        </p:nvSpPr>
        <p:spPr>
          <a:xfrm>
            <a:off x="316090" y="248355"/>
            <a:ext cx="8985954" cy="3970318"/>
          </a:xfrm>
          <a:prstGeom prst="rect">
            <a:avLst/>
          </a:prstGeom>
          <a:solidFill>
            <a:srgbClr val="00FFCC"/>
          </a:solidFill>
        </p:spPr>
        <p:txBody>
          <a:bodyPr wrap="square">
            <a:spAutoFit/>
          </a:bodyPr>
          <a:lstStyle/>
          <a:p>
            <a:r>
              <a:rPr lang="fr-FR"/>
              <a:t>......Quand on dit FACTEURS HUMAINS, on a le sentiment d’avoir payé son écot à la mode.</a:t>
            </a:r>
          </a:p>
          <a:p>
            <a:endParaRPr lang="fr-FR"/>
          </a:p>
          <a:p>
            <a:r>
              <a:rPr lang="fr-FR"/>
              <a:t>On a prononcé les mots sacrés, enfoncé les portes ouvertes, et fait ricaner ceux qui sont tellement bons, en tant qu’humains, qu’ils n’ont pas besoin de couillonnades pareilles</a:t>
            </a:r>
          </a:p>
          <a:p>
            <a:r>
              <a:rPr lang="fr-FR"/>
              <a:t>pour autoguider leurs trajectoires personnelles.......</a:t>
            </a:r>
          </a:p>
          <a:p>
            <a:endParaRPr lang="fr-FR"/>
          </a:p>
          <a:p>
            <a:r>
              <a:rPr lang="fr-FR"/>
              <a:t>Je pense que sous ce vocable se cache bien plus qu’une méthode: une sorte d’art de vivre, ou plutôt de survivre dans le monde chaleureux, amical et fraternel qui nous attend.</a:t>
            </a:r>
          </a:p>
          <a:p>
            <a:r>
              <a:rPr lang="fr-FR"/>
              <a:t>Et pas seulement dans le monde limité des petits avions. </a:t>
            </a:r>
          </a:p>
          <a:p>
            <a:endParaRPr lang="fr-FR"/>
          </a:p>
          <a:p>
            <a:r>
              <a:rPr lang="fr-FR"/>
              <a:t>On a beaucoup à apprendre des Facteurs Humains, science du connais-toi-toi-même avant d’aller commettre Dieu sait quelle bêtise.....</a:t>
            </a:r>
          </a:p>
          <a:p>
            <a:endParaRPr lang="fr-FR"/>
          </a:p>
          <a:p>
            <a:r>
              <a:rPr lang="fr-FR"/>
              <a:t>									Bernard CHABBERT INFO PILOTE Janvier 2000</a:t>
            </a:r>
            <a:endParaRPr lang="fr-FR" dirty="0"/>
          </a:p>
        </p:txBody>
      </p:sp>
      <p:pic>
        <p:nvPicPr>
          <p:cNvPr id="6" name="Image 5">
            <a:extLst>
              <a:ext uri="{FF2B5EF4-FFF2-40B4-BE49-F238E27FC236}">
                <a16:creationId xmlns:a16="http://schemas.microsoft.com/office/drawing/2014/main" id="{9D46C1D0-4150-4083-CCE5-8571293F79AC}"/>
              </a:ext>
            </a:extLst>
          </p:cNvPr>
          <p:cNvPicPr>
            <a:picLocks noChangeAspect="1"/>
          </p:cNvPicPr>
          <p:nvPr/>
        </p:nvPicPr>
        <p:blipFill>
          <a:blip r:embed="rId2"/>
          <a:stretch>
            <a:fillRect/>
          </a:stretch>
        </p:blipFill>
        <p:spPr>
          <a:xfrm>
            <a:off x="5079597" y="4477888"/>
            <a:ext cx="6633982" cy="1895423"/>
          </a:xfrm>
          <a:prstGeom prst="rect">
            <a:avLst/>
          </a:prstGeom>
        </p:spPr>
      </p:pic>
    </p:spTree>
    <p:extLst>
      <p:ext uri="{BB962C8B-B14F-4D97-AF65-F5344CB8AC3E}">
        <p14:creationId xmlns:p14="http://schemas.microsoft.com/office/powerpoint/2010/main" val="9019166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D1393313-0439-C516-5C1F-F1186607D4D9}"/>
              </a:ext>
            </a:extLst>
          </p:cNvPr>
          <p:cNvPicPr>
            <a:picLocks noChangeAspect="1"/>
          </p:cNvPicPr>
          <p:nvPr/>
        </p:nvPicPr>
        <p:blipFill>
          <a:blip r:embed="rId2"/>
          <a:stretch>
            <a:fillRect/>
          </a:stretch>
        </p:blipFill>
        <p:spPr>
          <a:xfrm>
            <a:off x="2803240" y="0"/>
            <a:ext cx="9378864" cy="4984231"/>
          </a:xfrm>
          <a:prstGeom prst="rect">
            <a:avLst/>
          </a:prstGeom>
        </p:spPr>
      </p:pic>
      <p:sp>
        <p:nvSpPr>
          <p:cNvPr id="2" name="ZoneTexte 1">
            <a:extLst>
              <a:ext uri="{FF2B5EF4-FFF2-40B4-BE49-F238E27FC236}">
                <a16:creationId xmlns:a16="http://schemas.microsoft.com/office/drawing/2014/main" id="{E8E5E928-DAD1-6FD4-178E-0345F9BD5E31}"/>
              </a:ext>
            </a:extLst>
          </p:cNvPr>
          <p:cNvSpPr txBox="1"/>
          <p:nvPr/>
        </p:nvSpPr>
        <p:spPr>
          <a:xfrm>
            <a:off x="1314442" y="154546"/>
            <a:ext cx="8587450" cy="797631"/>
          </a:xfrm>
          <a:prstGeom prst="rect">
            <a:avLst/>
          </a:prstGeom>
          <a:solidFill>
            <a:srgbClr val="FFC000"/>
          </a:solidFill>
        </p:spPr>
        <p:style>
          <a:lnRef idx="1">
            <a:schemeClr val="accent2"/>
          </a:lnRef>
          <a:fillRef idx="3">
            <a:schemeClr val="accent2"/>
          </a:fillRef>
          <a:effectRef idx="2">
            <a:schemeClr val="accent2"/>
          </a:effectRef>
          <a:fontRef idx="minor">
            <a:schemeClr val="lt1"/>
          </a:fontRef>
        </p:style>
        <p:txBody>
          <a:bodyPr vert="horz" lIns="91440" tIns="45720" rIns="91440" bIns="45720" rtlCol="0" anchor="ctr">
            <a:normAutofit fontScale="92500"/>
          </a:bodyPr>
          <a:lstStyle/>
          <a:p>
            <a:pPr algn="ctr">
              <a:lnSpc>
                <a:spcPct val="90000"/>
              </a:lnSpc>
              <a:spcBef>
                <a:spcPct val="0"/>
              </a:spcBef>
              <a:spcAft>
                <a:spcPts val="600"/>
              </a:spcAft>
            </a:pPr>
            <a:r>
              <a:rPr lang="fr-FR" sz="3700">
                <a:latin typeface="+mj-lt"/>
                <a:ea typeface="+mj-ea"/>
                <a:cs typeface="+mj-cs"/>
              </a:rPr>
              <a:t>Comment analyser l’information… à chaud ?</a:t>
            </a:r>
            <a:endParaRPr lang="fr-FR" sz="3700" dirty="0">
              <a:latin typeface="+mj-lt"/>
              <a:ea typeface="+mj-ea"/>
              <a:cs typeface="+mj-cs"/>
            </a:endParaRPr>
          </a:p>
        </p:txBody>
      </p:sp>
      <p:sp>
        <p:nvSpPr>
          <p:cNvPr id="8" name="ZoneTexte 7">
            <a:extLst>
              <a:ext uri="{FF2B5EF4-FFF2-40B4-BE49-F238E27FC236}">
                <a16:creationId xmlns:a16="http://schemas.microsoft.com/office/drawing/2014/main" id="{0D4F8DC1-F648-52E5-8A5C-289FA64263AA}"/>
              </a:ext>
            </a:extLst>
          </p:cNvPr>
          <p:cNvSpPr txBox="1"/>
          <p:nvPr/>
        </p:nvSpPr>
        <p:spPr>
          <a:xfrm>
            <a:off x="821803" y="4790217"/>
            <a:ext cx="8912506" cy="1200329"/>
          </a:xfrm>
          <a:prstGeom prst="rect">
            <a:avLst/>
          </a:prstGeom>
          <a:solidFill>
            <a:srgbClr val="92D050"/>
          </a:solidFill>
        </p:spPr>
        <p:txBody>
          <a:bodyPr wrap="square" rtlCol="0">
            <a:spAutoFit/>
          </a:bodyPr>
          <a:lstStyle/>
          <a:p>
            <a:r>
              <a:rPr lang="fr-FR" dirty="0"/>
              <a:t>Lorsque les sauveteurs sont arrivés, </a:t>
            </a:r>
            <a:r>
              <a:rPr lang="fr-FR" dirty="0" err="1"/>
              <a:t>l’ulm</a:t>
            </a:r>
            <a:r>
              <a:rPr lang="fr-FR" dirty="0"/>
              <a:t> était retourné et son pilote, une femme âgée de 60 ans, coincée dans le cockpit.</a:t>
            </a:r>
          </a:p>
          <a:p>
            <a:endParaRPr lang="fr-FR" dirty="0"/>
          </a:p>
          <a:p>
            <a:r>
              <a:rPr lang="fr-FR" dirty="0"/>
              <a:t>Après une délicate désincarcération, elle a été hospitalisée dans un état jugé grave.</a:t>
            </a:r>
          </a:p>
        </p:txBody>
      </p:sp>
      <p:pic>
        <p:nvPicPr>
          <p:cNvPr id="12" name="Image 11">
            <a:extLst>
              <a:ext uri="{FF2B5EF4-FFF2-40B4-BE49-F238E27FC236}">
                <a16:creationId xmlns:a16="http://schemas.microsoft.com/office/drawing/2014/main" id="{C6A6B978-C690-CC5E-30AA-75CEC2AABA0A}"/>
              </a:ext>
            </a:extLst>
          </p:cNvPr>
          <p:cNvPicPr>
            <a:picLocks noChangeAspect="1"/>
          </p:cNvPicPr>
          <p:nvPr/>
        </p:nvPicPr>
        <p:blipFill>
          <a:blip r:embed="rId3"/>
          <a:stretch>
            <a:fillRect/>
          </a:stretch>
        </p:blipFill>
        <p:spPr>
          <a:xfrm>
            <a:off x="183517" y="1581887"/>
            <a:ext cx="3584759" cy="2225233"/>
          </a:xfrm>
          <a:prstGeom prst="rect">
            <a:avLst/>
          </a:prstGeom>
        </p:spPr>
      </p:pic>
      <p:pic>
        <p:nvPicPr>
          <p:cNvPr id="14" name="Image 13">
            <a:extLst>
              <a:ext uri="{FF2B5EF4-FFF2-40B4-BE49-F238E27FC236}">
                <a16:creationId xmlns:a16="http://schemas.microsoft.com/office/drawing/2014/main" id="{F6391F96-8D33-4A64-F686-AF357DD4DF8C}"/>
              </a:ext>
            </a:extLst>
          </p:cNvPr>
          <p:cNvPicPr>
            <a:picLocks noChangeAspect="1"/>
          </p:cNvPicPr>
          <p:nvPr/>
        </p:nvPicPr>
        <p:blipFill>
          <a:blip r:embed="rId4"/>
          <a:stretch>
            <a:fillRect/>
          </a:stretch>
        </p:blipFill>
        <p:spPr>
          <a:xfrm>
            <a:off x="9388760" y="2183426"/>
            <a:ext cx="2378360" cy="1245574"/>
          </a:xfrm>
          <a:prstGeom prst="rect">
            <a:avLst/>
          </a:prstGeom>
        </p:spPr>
      </p:pic>
    </p:spTree>
    <p:extLst>
      <p:ext uri="{BB962C8B-B14F-4D97-AF65-F5344CB8AC3E}">
        <p14:creationId xmlns:p14="http://schemas.microsoft.com/office/powerpoint/2010/main" val="6626489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lipse 1">
            <a:extLst>
              <a:ext uri="{FF2B5EF4-FFF2-40B4-BE49-F238E27FC236}">
                <a16:creationId xmlns:a16="http://schemas.microsoft.com/office/drawing/2014/main" id="{237FFC0C-9C65-FB50-A69F-E4A0C370BB3A}"/>
              </a:ext>
            </a:extLst>
          </p:cNvPr>
          <p:cNvSpPr/>
          <p:nvPr/>
        </p:nvSpPr>
        <p:spPr>
          <a:xfrm>
            <a:off x="158043" y="111366"/>
            <a:ext cx="8116712" cy="4730044"/>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fr-FR" sz="2000" dirty="0">
                <a:solidFill>
                  <a:srgbClr val="3F3E3D"/>
                </a:solidFill>
                <a:effectLst>
                  <a:glow rad="139700">
                    <a:schemeClr val="accent2">
                      <a:satMod val="175000"/>
                      <a:alpha val="40000"/>
                    </a:schemeClr>
                  </a:glow>
                </a:effectLst>
              </a:rPr>
              <a:t>Un ULM s’est écrasé dans un champ à La Baule, ce jeudi 10 novembre, vers 16 h 45, dans le secteur du chemin du Parc au Mil, un quartier situé près d’</a:t>
            </a:r>
            <a:r>
              <a:rPr lang="fr-FR" sz="2000" dirty="0" err="1">
                <a:solidFill>
                  <a:srgbClr val="3F3E3D"/>
                </a:solidFill>
                <a:effectLst>
                  <a:glow rad="139700">
                    <a:schemeClr val="accent2">
                      <a:satMod val="175000"/>
                      <a:alpha val="40000"/>
                    </a:schemeClr>
                  </a:glow>
                </a:effectLst>
              </a:rPr>
              <a:t>Escoublac</a:t>
            </a:r>
            <a:r>
              <a:rPr lang="fr-FR" sz="2000" dirty="0">
                <a:solidFill>
                  <a:srgbClr val="3F3E3D"/>
                </a:solidFill>
                <a:effectLst>
                  <a:glow rad="139700">
                    <a:schemeClr val="accent2">
                      <a:satMod val="175000"/>
                      <a:alpha val="40000"/>
                    </a:schemeClr>
                  </a:glow>
                </a:effectLst>
              </a:rPr>
              <a:t>. Pompiers, </a:t>
            </a:r>
            <a:r>
              <a:rPr lang="fr-FR" sz="2000" dirty="0" err="1">
                <a:solidFill>
                  <a:srgbClr val="3F3E3D"/>
                </a:solidFill>
                <a:effectLst>
                  <a:glow rad="139700">
                    <a:schemeClr val="accent2">
                      <a:satMod val="175000"/>
                      <a:alpha val="40000"/>
                    </a:schemeClr>
                  </a:glow>
                </a:effectLst>
              </a:rPr>
              <a:t>Smur</a:t>
            </a:r>
            <a:r>
              <a:rPr lang="fr-FR" sz="2000" dirty="0">
                <a:solidFill>
                  <a:srgbClr val="3F3E3D"/>
                </a:solidFill>
                <a:effectLst>
                  <a:glow rad="139700">
                    <a:schemeClr val="accent2">
                      <a:satMod val="175000"/>
                      <a:alpha val="40000"/>
                    </a:schemeClr>
                  </a:glow>
                </a:effectLst>
              </a:rPr>
              <a:t> et police étaient toujours sur place à 18 h 30. Ils ont tracé un périmètre de sécurité. L’origine de l’accident serait une panne du moteur à l’approche de l’aérodrome d’</a:t>
            </a:r>
            <a:r>
              <a:rPr lang="fr-FR" sz="2000" dirty="0" err="1">
                <a:solidFill>
                  <a:srgbClr val="3F3E3D"/>
                </a:solidFill>
                <a:effectLst>
                  <a:glow rad="139700">
                    <a:schemeClr val="accent2">
                      <a:satMod val="175000"/>
                      <a:alpha val="40000"/>
                    </a:schemeClr>
                  </a:glow>
                </a:effectLst>
              </a:rPr>
              <a:t>Escoublac</a:t>
            </a:r>
            <a:r>
              <a:rPr lang="fr-FR" sz="2000" dirty="0">
                <a:solidFill>
                  <a:srgbClr val="3F3E3D"/>
                </a:solidFill>
                <a:effectLst>
                  <a:glow rad="139700">
                    <a:schemeClr val="accent2">
                      <a:satMod val="175000"/>
                      <a:alpha val="40000"/>
                    </a:schemeClr>
                  </a:glow>
                </a:effectLst>
              </a:rPr>
              <a:t> situé à environ 1 km. La pilote de cet ULM de type 3 axes, avec un cockpit, a été contrainte de se poser en catastrophe dans un champ. Elle est parvenue, en planant, à éviter les habitations pour choisir une zone dégagée.</a:t>
            </a:r>
          </a:p>
        </p:txBody>
      </p:sp>
      <p:sp>
        <p:nvSpPr>
          <p:cNvPr id="4" name="ZoneTexte 3">
            <a:extLst>
              <a:ext uri="{FF2B5EF4-FFF2-40B4-BE49-F238E27FC236}">
                <a16:creationId xmlns:a16="http://schemas.microsoft.com/office/drawing/2014/main" id="{C50C13CB-CF5D-5A3F-EA26-DD2F1761BBA1}"/>
              </a:ext>
            </a:extLst>
          </p:cNvPr>
          <p:cNvSpPr txBox="1"/>
          <p:nvPr/>
        </p:nvSpPr>
        <p:spPr>
          <a:xfrm>
            <a:off x="290687" y="5077305"/>
            <a:ext cx="8658579" cy="1477328"/>
          </a:xfrm>
          <a:prstGeom prst="rect">
            <a:avLst/>
          </a:prstGeom>
          <a:solidFill>
            <a:schemeClr val="accent6">
              <a:lumMod val="60000"/>
              <a:lumOff val="40000"/>
            </a:schemeClr>
          </a:solidFill>
        </p:spPr>
        <p:txBody>
          <a:bodyPr wrap="square">
            <a:spAutoFit/>
          </a:bodyPr>
          <a:lstStyle/>
          <a:p>
            <a:r>
              <a:rPr lang="fr-FR" dirty="0"/>
              <a:t>Prisonnière de l’appareil à la suite du crash, elle a été désincarcérée par les pompiers et a été évacuée par les secours. La victime, âgée d’une soixantaine d’années a été blessée aux jambes. L’intervention a nécessité 25 pompiers, 11 engins et une lance à mousse pour éviter tout embrasement de l’appareil. Les services de déminage se sont également rendus sur place. Ce type d’ULM est équipé d’un système de déclenchement qu’il faut neutraliser.</a:t>
            </a:r>
          </a:p>
        </p:txBody>
      </p:sp>
      <p:pic>
        <p:nvPicPr>
          <p:cNvPr id="3" name="Image 2">
            <a:extLst>
              <a:ext uri="{FF2B5EF4-FFF2-40B4-BE49-F238E27FC236}">
                <a16:creationId xmlns:a16="http://schemas.microsoft.com/office/drawing/2014/main" id="{1B35DA62-6DA2-4B1C-54C4-2A4BACBD5DEC}"/>
              </a:ext>
            </a:extLst>
          </p:cNvPr>
          <p:cNvPicPr>
            <a:picLocks noChangeAspect="1"/>
          </p:cNvPicPr>
          <p:nvPr/>
        </p:nvPicPr>
        <p:blipFill>
          <a:blip r:embed="rId2"/>
          <a:stretch>
            <a:fillRect/>
          </a:stretch>
        </p:blipFill>
        <p:spPr>
          <a:xfrm>
            <a:off x="8357307" y="111366"/>
            <a:ext cx="3676650" cy="2762250"/>
          </a:xfrm>
          <a:prstGeom prst="rect">
            <a:avLst/>
          </a:prstGeom>
        </p:spPr>
      </p:pic>
      <p:pic>
        <p:nvPicPr>
          <p:cNvPr id="7" name="Image 6">
            <a:extLst>
              <a:ext uri="{FF2B5EF4-FFF2-40B4-BE49-F238E27FC236}">
                <a16:creationId xmlns:a16="http://schemas.microsoft.com/office/drawing/2014/main" id="{1FB0DAA2-E5F1-72FA-6856-77C647EF4F36}"/>
              </a:ext>
            </a:extLst>
          </p:cNvPr>
          <p:cNvPicPr>
            <a:picLocks noChangeAspect="1"/>
          </p:cNvPicPr>
          <p:nvPr/>
        </p:nvPicPr>
        <p:blipFill>
          <a:blip r:embed="rId3"/>
          <a:stretch>
            <a:fillRect/>
          </a:stretch>
        </p:blipFill>
        <p:spPr>
          <a:xfrm>
            <a:off x="8477957" y="3429000"/>
            <a:ext cx="2968644" cy="1339626"/>
          </a:xfrm>
          <a:prstGeom prst="rect">
            <a:avLst/>
          </a:prstGeom>
        </p:spPr>
      </p:pic>
    </p:spTree>
    <p:extLst>
      <p:ext uri="{BB962C8B-B14F-4D97-AF65-F5344CB8AC3E}">
        <p14:creationId xmlns:p14="http://schemas.microsoft.com/office/powerpoint/2010/main" val="30173182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E2909CFB-414E-8BFF-3E7D-ECAC62488370}"/>
              </a:ext>
            </a:extLst>
          </p:cNvPr>
          <p:cNvSpPr txBox="1"/>
          <p:nvPr/>
        </p:nvSpPr>
        <p:spPr>
          <a:xfrm>
            <a:off x="5768622" y="289974"/>
            <a:ext cx="6096000" cy="3416320"/>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fr-FR" dirty="0"/>
              <a:t>Cette femme âgée de 60 ans a eu du sang-froid pour poser l’engin sans aide du moteur dans un champ, aidée à la radio par un pilote de ligne.</a:t>
            </a:r>
          </a:p>
          <a:p>
            <a:endParaRPr lang="fr-FR" dirty="0"/>
          </a:p>
          <a:p>
            <a:r>
              <a:rPr lang="fr-FR" dirty="0"/>
              <a:t>La pilote de l’ULM qui s’est retourné lors de l’atterrissage en catastrophe, jeudi 10 novembre, vers 16 h 50 (Ouest-France de vendredi 11 novembre), tout près d’</a:t>
            </a:r>
            <a:r>
              <a:rPr lang="fr-FR" dirty="0" err="1"/>
              <a:t>Escoublac</a:t>
            </a:r>
            <a:r>
              <a:rPr lang="fr-FR" dirty="0"/>
              <a:t>, à quelques dizaines de mètres de maisons, revient de loin. Elle s’en tire avec une jambe cassée et des contusions multiples.</a:t>
            </a:r>
          </a:p>
          <a:p>
            <a:endParaRPr lang="fr-FR" dirty="0"/>
          </a:p>
          <a:p>
            <a:r>
              <a:rPr lang="fr-FR" dirty="0"/>
              <a:t>Cette femme qui réside ...</a:t>
            </a:r>
          </a:p>
          <a:p>
            <a:r>
              <a:rPr lang="fr-FR" dirty="0"/>
              <a:t> </a:t>
            </a:r>
          </a:p>
        </p:txBody>
      </p:sp>
      <p:pic>
        <p:nvPicPr>
          <p:cNvPr id="7" name="Image 6">
            <a:extLst>
              <a:ext uri="{FF2B5EF4-FFF2-40B4-BE49-F238E27FC236}">
                <a16:creationId xmlns:a16="http://schemas.microsoft.com/office/drawing/2014/main" id="{33D233E2-FF10-2055-D040-F47C63C817D7}"/>
              </a:ext>
            </a:extLst>
          </p:cNvPr>
          <p:cNvPicPr>
            <a:picLocks noChangeAspect="1"/>
          </p:cNvPicPr>
          <p:nvPr/>
        </p:nvPicPr>
        <p:blipFill>
          <a:blip r:embed="rId2"/>
          <a:stretch>
            <a:fillRect/>
          </a:stretch>
        </p:blipFill>
        <p:spPr>
          <a:xfrm>
            <a:off x="7295785" y="3429000"/>
            <a:ext cx="3932261" cy="3212870"/>
          </a:xfrm>
          <a:prstGeom prst="rect">
            <a:avLst/>
          </a:prstGeom>
        </p:spPr>
      </p:pic>
      <p:pic>
        <p:nvPicPr>
          <p:cNvPr id="2" name="Image 1">
            <a:extLst>
              <a:ext uri="{FF2B5EF4-FFF2-40B4-BE49-F238E27FC236}">
                <a16:creationId xmlns:a16="http://schemas.microsoft.com/office/drawing/2014/main" id="{91D2249B-FB26-00E0-96D4-57DD8189B28C}"/>
              </a:ext>
            </a:extLst>
          </p:cNvPr>
          <p:cNvPicPr>
            <a:picLocks noChangeAspect="1"/>
          </p:cNvPicPr>
          <p:nvPr/>
        </p:nvPicPr>
        <p:blipFill>
          <a:blip r:embed="rId3"/>
          <a:stretch>
            <a:fillRect/>
          </a:stretch>
        </p:blipFill>
        <p:spPr>
          <a:xfrm>
            <a:off x="928157" y="216130"/>
            <a:ext cx="3855444" cy="3212870"/>
          </a:xfrm>
          <a:prstGeom prst="rect">
            <a:avLst/>
          </a:prstGeom>
        </p:spPr>
      </p:pic>
      <p:sp>
        <p:nvSpPr>
          <p:cNvPr id="4" name="Pentagone 3">
            <a:extLst>
              <a:ext uri="{FF2B5EF4-FFF2-40B4-BE49-F238E27FC236}">
                <a16:creationId xmlns:a16="http://schemas.microsoft.com/office/drawing/2014/main" id="{9285B9F2-C5A4-F4FB-8D7A-6C9487A78ED0}"/>
              </a:ext>
            </a:extLst>
          </p:cNvPr>
          <p:cNvSpPr/>
          <p:nvPr/>
        </p:nvSpPr>
        <p:spPr>
          <a:xfrm>
            <a:off x="928157" y="2865272"/>
            <a:ext cx="3759200" cy="3702755"/>
          </a:xfrm>
          <a:prstGeom prst="pentagon">
            <a:avLst/>
          </a:prstGeom>
        </p:spPr>
        <p:style>
          <a:lnRef idx="1">
            <a:schemeClr val="dk1"/>
          </a:lnRef>
          <a:fillRef idx="3">
            <a:schemeClr val="dk1"/>
          </a:fillRef>
          <a:effectRef idx="2">
            <a:schemeClr val="dk1"/>
          </a:effectRef>
          <a:fontRef idx="minor">
            <a:schemeClr val="lt1"/>
          </a:fontRef>
        </p:style>
        <p:txBody>
          <a:bodyPr rtlCol="0" anchor="ctr"/>
          <a:lstStyle/>
          <a:p>
            <a:pPr algn="ctr"/>
            <a:r>
              <a:rPr lang="fr-FR"/>
              <a:t>Un ULM s'est écrasé dans un champ jeudi après-midi à La Baule-Escoublac tout près d'un secteur habité. L'appareil a essuyé une panne de moteur, la pilote a été gravement blessée.</a:t>
            </a:r>
          </a:p>
        </p:txBody>
      </p:sp>
      <p:pic>
        <p:nvPicPr>
          <p:cNvPr id="11" name="Image 10">
            <a:extLst>
              <a:ext uri="{FF2B5EF4-FFF2-40B4-BE49-F238E27FC236}">
                <a16:creationId xmlns:a16="http://schemas.microsoft.com/office/drawing/2014/main" id="{CE68DEC2-53FE-EB73-6FE2-3169325C3781}"/>
              </a:ext>
            </a:extLst>
          </p:cNvPr>
          <p:cNvPicPr>
            <a:picLocks noChangeAspect="1"/>
          </p:cNvPicPr>
          <p:nvPr/>
        </p:nvPicPr>
        <p:blipFill>
          <a:blip r:embed="rId4"/>
          <a:stretch>
            <a:fillRect/>
          </a:stretch>
        </p:blipFill>
        <p:spPr>
          <a:xfrm>
            <a:off x="6659209" y="5353463"/>
            <a:ext cx="1926503" cy="1414395"/>
          </a:xfrm>
          <a:prstGeom prst="rect">
            <a:avLst/>
          </a:prstGeom>
        </p:spPr>
      </p:pic>
      <p:pic>
        <p:nvPicPr>
          <p:cNvPr id="12" name="Image 11">
            <a:extLst>
              <a:ext uri="{FF2B5EF4-FFF2-40B4-BE49-F238E27FC236}">
                <a16:creationId xmlns:a16="http://schemas.microsoft.com/office/drawing/2014/main" id="{55DFDC93-19EB-08B1-B4D3-858FC555C8B8}"/>
              </a:ext>
            </a:extLst>
          </p:cNvPr>
          <p:cNvPicPr>
            <a:picLocks noChangeAspect="1"/>
          </p:cNvPicPr>
          <p:nvPr/>
        </p:nvPicPr>
        <p:blipFill>
          <a:blip r:embed="rId5"/>
          <a:stretch>
            <a:fillRect/>
          </a:stretch>
        </p:blipFill>
        <p:spPr>
          <a:xfrm>
            <a:off x="4611582" y="3706294"/>
            <a:ext cx="2565978" cy="1979469"/>
          </a:xfrm>
          <a:prstGeom prst="rect">
            <a:avLst/>
          </a:prstGeom>
        </p:spPr>
      </p:pic>
    </p:spTree>
    <p:extLst>
      <p:ext uri="{BB962C8B-B14F-4D97-AF65-F5344CB8AC3E}">
        <p14:creationId xmlns:p14="http://schemas.microsoft.com/office/powerpoint/2010/main" val="12526729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D5C5452-1364-7C47-60F1-4E1BB95AABB8}"/>
              </a:ext>
            </a:extLst>
          </p:cNvPr>
          <p:cNvSpPr txBox="1"/>
          <p:nvPr/>
        </p:nvSpPr>
        <p:spPr>
          <a:xfrm>
            <a:off x="863599" y="2642128"/>
            <a:ext cx="9877779" cy="2308324"/>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r>
              <a:rPr lang="fr-FR" dirty="0"/>
              <a:t>Depuis trois semaine, Annie </a:t>
            </a:r>
            <a:r>
              <a:rPr lang="fr-FR" dirty="0" err="1"/>
              <a:t>Trehondat</a:t>
            </a:r>
            <a:r>
              <a:rPr lang="fr-FR" dirty="0"/>
              <a:t>, 62 ans, résidant à Saint-Nazaire (Loire-Atlantique), est hospitalisée au centre hospitalier : elle est victime d’une double fracture de la jambe droite et d’une fracture de la clavicule gauche depuis le 10 novembre, jour où elle s’est crashée avec un ULM à proximité de l’aérodrome de La Baule. </a:t>
            </a:r>
          </a:p>
          <a:p>
            <a:endParaRPr lang="fr-FR" dirty="0"/>
          </a:p>
          <a:p>
            <a:r>
              <a:rPr lang="fr-FR" dirty="0"/>
              <a:t>Elle n’a dû sa vie qu’à ses réflexes pour poser tant bien que mal l’aéronef, dans un champ, en évitant une ligne à haute tension et les habitations qui sont quasiment partout dans ce secteur d’</a:t>
            </a:r>
            <a:r>
              <a:rPr lang="fr-FR" dirty="0" err="1"/>
              <a:t>Escoublac</a:t>
            </a:r>
            <a:r>
              <a:rPr lang="fr-FR" dirty="0"/>
              <a:t>.</a:t>
            </a:r>
          </a:p>
          <a:p>
            <a:r>
              <a:rPr lang="fr-FR" dirty="0"/>
              <a:t>Elle témoigne et souhaite en tirer un message de prévention pour les autres. </a:t>
            </a:r>
          </a:p>
        </p:txBody>
      </p:sp>
      <p:sp>
        <p:nvSpPr>
          <p:cNvPr id="5" name="ZoneTexte 4">
            <a:extLst>
              <a:ext uri="{FF2B5EF4-FFF2-40B4-BE49-F238E27FC236}">
                <a16:creationId xmlns:a16="http://schemas.microsoft.com/office/drawing/2014/main" id="{19D94C7B-39ED-D76E-D60F-4A813536DF7D}"/>
              </a:ext>
            </a:extLst>
          </p:cNvPr>
          <p:cNvSpPr txBox="1"/>
          <p:nvPr/>
        </p:nvSpPr>
        <p:spPr>
          <a:xfrm>
            <a:off x="5576711" y="5317908"/>
            <a:ext cx="6096000" cy="923330"/>
          </a:xfrm>
          <a:prstGeom prst="rect">
            <a:avLst/>
          </a:prstGeom>
          <a:solidFill>
            <a:schemeClr val="accent2">
              <a:lumMod val="40000"/>
              <a:lumOff val="60000"/>
            </a:schemeClr>
          </a:solidFill>
          <a:effectLst>
            <a:glow rad="139700">
              <a:schemeClr val="accent2">
                <a:satMod val="175000"/>
                <a:alpha val="40000"/>
              </a:schemeClr>
            </a:glow>
          </a:effectLst>
        </p:spPr>
        <p:txBody>
          <a:bodyPr wrap="square">
            <a:spAutoFit/>
          </a:bodyPr>
          <a:lstStyle/>
          <a:p>
            <a:r>
              <a:rPr lang="fr-FR" dirty="0"/>
              <a:t>https://www.ouest-france.fr/pays-de-la-loire/la-baule-44500/video-apres-son-crash-en-ulm-a-la-baule-la-pilote-temoigne-et-conseille-afc233bc-b361-30a1-a4d1-32efb8d1fa91</a:t>
            </a:r>
          </a:p>
        </p:txBody>
      </p:sp>
      <p:sp>
        <p:nvSpPr>
          <p:cNvPr id="6" name="ZoneTexte 5">
            <a:extLst>
              <a:ext uri="{FF2B5EF4-FFF2-40B4-BE49-F238E27FC236}">
                <a16:creationId xmlns:a16="http://schemas.microsoft.com/office/drawing/2014/main" id="{A3705861-33B3-8691-A658-26C47A5577CB}"/>
              </a:ext>
            </a:extLst>
          </p:cNvPr>
          <p:cNvSpPr txBox="1"/>
          <p:nvPr/>
        </p:nvSpPr>
        <p:spPr>
          <a:xfrm>
            <a:off x="3330222" y="520346"/>
            <a:ext cx="8568267" cy="1754326"/>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r>
              <a:rPr lang="fr-FR"/>
              <a:t>Plus de 25 sapeurs-pompiers et une dizaine d’engins de secours ont été mobilisés jeudi après-midi, peu avant 17 heures, pour un accident d’aéronef à La Baule-Escoublac (Loire-Atlantique). Il s’agit d’un ULM (ultra léger motorisé) qui, victime d’une avarie mécanique, n’est pas parvenu à atterrir sur l’aérodrome baulois. L’engin, qui a tout de même évité les habitations, s’est écrasé dans un champ, quartier Tréméac, rapporte le service départemental d’incendie et de secours (Sdis).</a:t>
            </a:r>
            <a:endParaRPr lang="fr-FR" dirty="0"/>
          </a:p>
        </p:txBody>
      </p:sp>
      <p:pic>
        <p:nvPicPr>
          <p:cNvPr id="7" name="Image 6">
            <a:extLst>
              <a:ext uri="{FF2B5EF4-FFF2-40B4-BE49-F238E27FC236}">
                <a16:creationId xmlns:a16="http://schemas.microsoft.com/office/drawing/2014/main" id="{9CFD1006-DE69-5658-D2C7-12216390E948}"/>
              </a:ext>
            </a:extLst>
          </p:cNvPr>
          <p:cNvPicPr>
            <a:picLocks noChangeAspect="1"/>
          </p:cNvPicPr>
          <p:nvPr/>
        </p:nvPicPr>
        <p:blipFill>
          <a:blip r:embed="rId2"/>
          <a:stretch>
            <a:fillRect/>
          </a:stretch>
        </p:blipFill>
        <p:spPr>
          <a:xfrm>
            <a:off x="519289" y="5429971"/>
            <a:ext cx="4791075" cy="952500"/>
          </a:xfrm>
          <a:prstGeom prst="rect">
            <a:avLst/>
          </a:prstGeom>
        </p:spPr>
      </p:pic>
      <p:pic>
        <p:nvPicPr>
          <p:cNvPr id="2" name="Image 1">
            <a:extLst>
              <a:ext uri="{FF2B5EF4-FFF2-40B4-BE49-F238E27FC236}">
                <a16:creationId xmlns:a16="http://schemas.microsoft.com/office/drawing/2014/main" id="{7F21B470-8EC2-1A59-E316-3D7826F091BC}"/>
              </a:ext>
            </a:extLst>
          </p:cNvPr>
          <p:cNvPicPr>
            <a:picLocks noChangeAspect="1"/>
          </p:cNvPicPr>
          <p:nvPr/>
        </p:nvPicPr>
        <p:blipFill>
          <a:blip r:embed="rId3"/>
          <a:stretch>
            <a:fillRect/>
          </a:stretch>
        </p:blipFill>
        <p:spPr>
          <a:xfrm>
            <a:off x="293511" y="174298"/>
            <a:ext cx="2404533" cy="2404533"/>
          </a:xfrm>
          <a:prstGeom prst="rect">
            <a:avLst/>
          </a:prstGeom>
        </p:spPr>
      </p:pic>
      <p:sp>
        <p:nvSpPr>
          <p:cNvPr id="4" name="Triangle isocèle 3">
            <a:extLst>
              <a:ext uri="{FF2B5EF4-FFF2-40B4-BE49-F238E27FC236}">
                <a16:creationId xmlns:a16="http://schemas.microsoft.com/office/drawing/2014/main" id="{80421D6D-8006-5DBC-ACE4-77FFD9758FD1}"/>
              </a:ext>
            </a:extLst>
          </p:cNvPr>
          <p:cNvSpPr/>
          <p:nvPr/>
        </p:nvSpPr>
        <p:spPr>
          <a:xfrm>
            <a:off x="293511" y="5906221"/>
            <a:ext cx="1060704" cy="914400"/>
          </a:xfrm>
          <a:prstGeom prst="triangle">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a:solidFill>
                  <a:srgbClr val="3F3E3D"/>
                </a:solidFill>
              </a:rPr>
              <a:t>?</a:t>
            </a:r>
          </a:p>
        </p:txBody>
      </p:sp>
    </p:spTree>
    <p:extLst>
      <p:ext uri="{BB962C8B-B14F-4D97-AF65-F5344CB8AC3E}">
        <p14:creationId xmlns:p14="http://schemas.microsoft.com/office/powerpoint/2010/main" val="40585252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78808873-3BF8-D302-306A-6CF2DE38F92F}"/>
              </a:ext>
            </a:extLst>
          </p:cNvPr>
          <p:cNvPicPr>
            <a:picLocks noChangeAspect="1"/>
          </p:cNvPicPr>
          <p:nvPr/>
        </p:nvPicPr>
        <p:blipFill>
          <a:blip r:embed="rId2"/>
          <a:stretch>
            <a:fillRect/>
          </a:stretch>
        </p:blipFill>
        <p:spPr>
          <a:xfrm>
            <a:off x="620692" y="128046"/>
            <a:ext cx="10950615" cy="1423580"/>
          </a:xfrm>
          <a:prstGeom prst="rect">
            <a:avLst/>
          </a:prstGeom>
        </p:spPr>
      </p:pic>
      <p:pic>
        <p:nvPicPr>
          <p:cNvPr id="4" name="Image 3">
            <a:extLst>
              <a:ext uri="{FF2B5EF4-FFF2-40B4-BE49-F238E27FC236}">
                <a16:creationId xmlns:a16="http://schemas.microsoft.com/office/drawing/2014/main" id="{47BC1CC6-E619-5818-48A0-0B25348B5E9F}"/>
              </a:ext>
            </a:extLst>
          </p:cNvPr>
          <p:cNvPicPr>
            <a:picLocks noChangeAspect="1"/>
          </p:cNvPicPr>
          <p:nvPr/>
        </p:nvPicPr>
        <p:blipFill>
          <a:blip r:embed="rId3"/>
          <a:stretch>
            <a:fillRect/>
          </a:stretch>
        </p:blipFill>
        <p:spPr>
          <a:xfrm>
            <a:off x="8698098" y="4055136"/>
            <a:ext cx="3154997" cy="1556465"/>
          </a:xfrm>
          <a:prstGeom prst="rect">
            <a:avLst/>
          </a:prstGeom>
        </p:spPr>
      </p:pic>
      <p:pic>
        <p:nvPicPr>
          <p:cNvPr id="5" name="Image 4">
            <a:extLst>
              <a:ext uri="{FF2B5EF4-FFF2-40B4-BE49-F238E27FC236}">
                <a16:creationId xmlns:a16="http://schemas.microsoft.com/office/drawing/2014/main" id="{DC530F9C-6F07-EC0E-46B5-2457C2B813C4}"/>
              </a:ext>
            </a:extLst>
          </p:cNvPr>
          <p:cNvPicPr>
            <a:picLocks noChangeAspect="1"/>
          </p:cNvPicPr>
          <p:nvPr/>
        </p:nvPicPr>
        <p:blipFill>
          <a:blip r:embed="rId4"/>
          <a:stretch>
            <a:fillRect/>
          </a:stretch>
        </p:blipFill>
        <p:spPr>
          <a:xfrm>
            <a:off x="370636" y="3032172"/>
            <a:ext cx="2643251" cy="3736595"/>
          </a:xfrm>
          <a:prstGeom prst="rect">
            <a:avLst/>
          </a:prstGeom>
        </p:spPr>
      </p:pic>
      <p:pic>
        <p:nvPicPr>
          <p:cNvPr id="9" name="Image 8">
            <a:extLst>
              <a:ext uri="{FF2B5EF4-FFF2-40B4-BE49-F238E27FC236}">
                <a16:creationId xmlns:a16="http://schemas.microsoft.com/office/drawing/2014/main" id="{AF9FACCD-80C8-57B0-46D1-17CA305CBD0E}"/>
              </a:ext>
            </a:extLst>
          </p:cNvPr>
          <p:cNvPicPr>
            <a:picLocks noChangeAspect="1"/>
          </p:cNvPicPr>
          <p:nvPr/>
        </p:nvPicPr>
        <p:blipFill>
          <a:blip r:embed="rId5"/>
          <a:stretch>
            <a:fillRect/>
          </a:stretch>
        </p:blipFill>
        <p:spPr>
          <a:xfrm>
            <a:off x="7734232" y="1765510"/>
            <a:ext cx="4201610" cy="1438907"/>
          </a:xfrm>
          <a:prstGeom prst="rect">
            <a:avLst/>
          </a:prstGeom>
        </p:spPr>
      </p:pic>
      <p:pic>
        <p:nvPicPr>
          <p:cNvPr id="10" name="Image 9">
            <a:extLst>
              <a:ext uri="{FF2B5EF4-FFF2-40B4-BE49-F238E27FC236}">
                <a16:creationId xmlns:a16="http://schemas.microsoft.com/office/drawing/2014/main" id="{B32EE575-AC72-684E-A999-616704906A61}"/>
              </a:ext>
            </a:extLst>
          </p:cNvPr>
          <p:cNvPicPr>
            <a:picLocks noChangeAspect="1"/>
          </p:cNvPicPr>
          <p:nvPr/>
        </p:nvPicPr>
        <p:blipFill>
          <a:blip r:embed="rId6"/>
          <a:stretch>
            <a:fillRect/>
          </a:stretch>
        </p:blipFill>
        <p:spPr>
          <a:xfrm>
            <a:off x="1166137" y="1628762"/>
            <a:ext cx="2462726" cy="1292931"/>
          </a:xfrm>
          <a:prstGeom prst="rect">
            <a:avLst/>
          </a:prstGeom>
        </p:spPr>
      </p:pic>
      <p:sp>
        <p:nvSpPr>
          <p:cNvPr id="3" name="Phylactère : pensées 2">
            <a:extLst>
              <a:ext uri="{FF2B5EF4-FFF2-40B4-BE49-F238E27FC236}">
                <a16:creationId xmlns:a16="http://schemas.microsoft.com/office/drawing/2014/main" id="{0F08090D-3362-1222-CA16-4CADD4949EB2}"/>
              </a:ext>
            </a:extLst>
          </p:cNvPr>
          <p:cNvSpPr/>
          <p:nvPr/>
        </p:nvSpPr>
        <p:spPr>
          <a:xfrm>
            <a:off x="3312216" y="2692400"/>
            <a:ext cx="5087552" cy="2536838"/>
          </a:xfrm>
          <a:prstGeom prst="cloudCallou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i="1" dirty="0">
                <a:solidFill>
                  <a:schemeClr val="accent1">
                    <a:lumMod val="75000"/>
                  </a:schemeClr>
                </a:solidFill>
              </a:rPr>
              <a:t>MAIS QUE FAIT - ON A LA FFPLUM ?</a:t>
            </a:r>
          </a:p>
        </p:txBody>
      </p:sp>
      <p:cxnSp>
        <p:nvCxnSpPr>
          <p:cNvPr id="12" name="Connecteur droit avec flèche 11">
            <a:extLst>
              <a:ext uri="{FF2B5EF4-FFF2-40B4-BE49-F238E27FC236}">
                <a16:creationId xmlns:a16="http://schemas.microsoft.com/office/drawing/2014/main" id="{CF09B54E-83DD-7972-0F65-8F404F70FE13}"/>
              </a:ext>
            </a:extLst>
          </p:cNvPr>
          <p:cNvCxnSpPr>
            <a:cxnSpLocks/>
          </p:cNvCxnSpPr>
          <p:nvPr/>
        </p:nvCxnSpPr>
        <p:spPr>
          <a:xfrm flipH="1" flipV="1">
            <a:off x="3141853" y="2243368"/>
            <a:ext cx="1309757" cy="107081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6" name="Connecteur droit avec flèche 15">
            <a:extLst>
              <a:ext uri="{FF2B5EF4-FFF2-40B4-BE49-F238E27FC236}">
                <a16:creationId xmlns:a16="http://schemas.microsoft.com/office/drawing/2014/main" id="{89944A7D-B76A-2B67-37E8-D3D15B354A80}"/>
              </a:ext>
            </a:extLst>
          </p:cNvPr>
          <p:cNvCxnSpPr/>
          <p:nvPr/>
        </p:nvCxnSpPr>
        <p:spPr>
          <a:xfrm flipV="1">
            <a:off x="7044267" y="2778776"/>
            <a:ext cx="936977" cy="6502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Connecteur droit avec flèche 17">
            <a:extLst>
              <a:ext uri="{FF2B5EF4-FFF2-40B4-BE49-F238E27FC236}">
                <a16:creationId xmlns:a16="http://schemas.microsoft.com/office/drawing/2014/main" id="{48FFFCB0-A305-2D38-1FC0-0B8B9277E8E4}"/>
              </a:ext>
            </a:extLst>
          </p:cNvPr>
          <p:cNvCxnSpPr>
            <a:cxnSpLocks/>
          </p:cNvCxnSpPr>
          <p:nvPr/>
        </p:nvCxnSpPr>
        <p:spPr>
          <a:xfrm>
            <a:off x="7044267" y="4569774"/>
            <a:ext cx="1998133" cy="330695"/>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cxnSp>
        <p:nvCxnSpPr>
          <p:cNvPr id="21" name="Connecteur droit avec flèche 20">
            <a:extLst>
              <a:ext uri="{FF2B5EF4-FFF2-40B4-BE49-F238E27FC236}">
                <a16:creationId xmlns:a16="http://schemas.microsoft.com/office/drawing/2014/main" id="{99C6AFC0-7197-88A0-2473-62626D9FCC22}"/>
              </a:ext>
            </a:extLst>
          </p:cNvPr>
          <p:cNvCxnSpPr/>
          <p:nvPr/>
        </p:nvCxnSpPr>
        <p:spPr>
          <a:xfrm flipH="1">
            <a:off x="2675467" y="4569774"/>
            <a:ext cx="1614311" cy="65946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22" name="Image 21">
            <a:extLst>
              <a:ext uri="{FF2B5EF4-FFF2-40B4-BE49-F238E27FC236}">
                <a16:creationId xmlns:a16="http://schemas.microsoft.com/office/drawing/2014/main" id="{D402C18A-671B-F99E-2F17-650871D543C8}"/>
              </a:ext>
            </a:extLst>
          </p:cNvPr>
          <p:cNvPicPr>
            <a:picLocks noChangeAspect="1"/>
          </p:cNvPicPr>
          <p:nvPr/>
        </p:nvPicPr>
        <p:blipFill>
          <a:blip r:embed="rId7"/>
          <a:stretch>
            <a:fillRect/>
          </a:stretch>
        </p:blipFill>
        <p:spPr>
          <a:xfrm>
            <a:off x="3930420" y="5381776"/>
            <a:ext cx="4050824" cy="1385064"/>
          </a:xfrm>
          <a:prstGeom prst="rect">
            <a:avLst/>
          </a:prstGeom>
        </p:spPr>
      </p:pic>
    </p:spTree>
    <p:extLst>
      <p:ext uri="{BB962C8B-B14F-4D97-AF65-F5344CB8AC3E}">
        <p14:creationId xmlns:p14="http://schemas.microsoft.com/office/powerpoint/2010/main" val="8189349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853E506D-CF68-212B-3743-5AB3AD9B3E7E}"/>
              </a:ext>
            </a:extLst>
          </p:cNvPr>
          <p:cNvSpPr txBox="1"/>
          <p:nvPr/>
        </p:nvSpPr>
        <p:spPr>
          <a:xfrm>
            <a:off x="247784" y="1360312"/>
            <a:ext cx="11696432" cy="3416320"/>
          </a:xfrm>
          <a:prstGeom prst="rect">
            <a:avLst/>
          </a:prstGeom>
          <a:solidFill>
            <a:schemeClr val="accent4">
              <a:lumMod val="60000"/>
              <a:lumOff val="40000"/>
            </a:schemeClr>
          </a:solidFill>
        </p:spPr>
        <p:txBody>
          <a:bodyPr wrap="square">
            <a:spAutoFit/>
          </a:bodyPr>
          <a:lstStyle/>
          <a:p>
            <a:r>
              <a:rPr lang="fr-FR" dirty="0"/>
              <a:t>Notre Fédération participe activement à la politique de sécurité à l’instar des autres fédérations aéronautiques qui sont mobilisées pour que leurs activités bénéficient d’un niveau de sécurité optimal.</a:t>
            </a:r>
          </a:p>
          <a:p>
            <a:endParaRPr lang="fr-FR" dirty="0"/>
          </a:p>
          <a:p>
            <a:r>
              <a:rPr lang="fr-FR" dirty="0"/>
              <a:t>L'Instance de Sécurité de l'Aviation Légère, ISAL, réunit deux fois par an les présidents des commissions sécurité de chaque fédération, avec le BEA, la DSNA, l'OSAC, et la MALGH, sous le patronage de la DGAC/DSAC.</a:t>
            </a:r>
          </a:p>
          <a:p>
            <a:endParaRPr lang="fr-FR" dirty="0"/>
          </a:p>
          <a:p>
            <a:r>
              <a:rPr lang="fr-FR" dirty="0"/>
              <a:t>Ces rencontres sont programmées au tout début du printemps, et à l'automne. Il s'agit d'y faire le point sur le niveau de sécurité et de planifier des actions visant à l'améliorer. </a:t>
            </a:r>
          </a:p>
          <a:p>
            <a:endParaRPr lang="fr-FR" dirty="0"/>
          </a:p>
          <a:p>
            <a:r>
              <a:rPr lang="fr-FR" dirty="0"/>
              <a:t>Le CNFAS a sollicité l'ISAL pour la création de ce portail sécurité. Sa vocation est d'être le point focal de l'ensemble des initiatives d'amélioration de la sécurité, afin qu'elles soient toutes accessibles en un point, organisées de manière logique et conviviale. </a:t>
            </a:r>
          </a:p>
        </p:txBody>
      </p:sp>
      <p:pic>
        <p:nvPicPr>
          <p:cNvPr id="5" name="Image 4" descr="Une image contenant texte&#10;&#10;Description générée automatiquement">
            <a:extLst>
              <a:ext uri="{FF2B5EF4-FFF2-40B4-BE49-F238E27FC236}">
                <a16:creationId xmlns:a16="http://schemas.microsoft.com/office/drawing/2014/main" id="{FF812692-D680-9194-037A-91F19D0C99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475" y="5012266"/>
            <a:ext cx="11885618" cy="1670756"/>
          </a:xfrm>
          <a:prstGeom prst="rect">
            <a:avLst/>
          </a:prstGeom>
        </p:spPr>
      </p:pic>
      <p:sp>
        <p:nvSpPr>
          <p:cNvPr id="6" name="Flèche : bas 5">
            <a:extLst>
              <a:ext uri="{FF2B5EF4-FFF2-40B4-BE49-F238E27FC236}">
                <a16:creationId xmlns:a16="http://schemas.microsoft.com/office/drawing/2014/main" id="{3B0F684D-ABE3-D76F-010C-A977C4AC9E1B}"/>
              </a:ext>
            </a:extLst>
          </p:cNvPr>
          <p:cNvSpPr/>
          <p:nvPr/>
        </p:nvSpPr>
        <p:spPr>
          <a:xfrm>
            <a:off x="3048573" y="146270"/>
            <a:ext cx="6073422" cy="1129374"/>
          </a:xfrm>
          <a:prstGeom prst="downArrow">
            <a:avLst/>
          </a:prstGeom>
          <a:solidFill>
            <a:srgbClr val="FF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ln w="0"/>
                <a:solidFill>
                  <a:srgbClr val="3F3E3D"/>
                </a:solidFill>
                <a:effectLst>
                  <a:outerShdw blurRad="38100" dist="25400" dir="5400000" algn="ctr" rotWithShape="0">
                    <a:srgbClr val="6E747A">
                      <a:alpha val="43000"/>
                    </a:srgbClr>
                  </a:outerShdw>
                </a:effectLst>
              </a:rPr>
              <a:t>REAGIR &amp; AGIR</a:t>
            </a:r>
          </a:p>
        </p:txBody>
      </p:sp>
    </p:spTree>
    <p:extLst>
      <p:ext uri="{BB962C8B-B14F-4D97-AF65-F5344CB8AC3E}">
        <p14:creationId xmlns:p14="http://schemas.microsoft.com/office/powerpoint/2010/main" val="1020556018"/>
      </p:ext>
    </p:extLst>
  </p:cSld>
  <p:clrMapOvr>
    <a:masterClrMapping/>
  </p:clrMapOvr>
</p:sld>
</file>

<file path=ppt/theme/theme1.xml><?xml version="1.0" encoding="utf-8"?>
<a:theme xmlns:a="http://schemas.openxmlformats.org/drawingml/2006/main" name="Galerie">
  <a:themeElements>
    <a:clrScheme name="Galerie">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erie">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erie">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Gallery</Template>
  <TotalTime>774</TotalTime>
  <Words>3231</Words>
  <Application>Microsoft Office PowerPoint</Application>
  <PresentationFormat>Grand écran</PresentationFormat>
  <Paragraphs>223</Paragraphs>
  <Slides>31</Slides>
  <Notes>0</Notes>
  <HiddenSlides>0</HiddenSlides>
  <MMClips>2</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31</vt:i4>
      </vt:variant>
    </vt:vector>
  </HeadingPairs>
  <TitlesOfParts>
    <vt:vector size="35" baseType="lpstr">
      <vt:lpstr>Arial</vt:lpstr>
      <vt:lpstr>Calibri</vt:lpstr>
      <vt:lpstr>Gill Sans MT</vt:lpstr>
      <vt:lpstr>Galerie</vt:lpstr>
      <vt:lpstr>Notre rôle face à l’accidentologie</vt:lpstr>
      <vt:lpstr>Nos aéronefs et l’environnement de vol constituent une source de plaisir sans laquelle bon nombre de pratiquants ne verraient pas l’intérêt de voler.   Ces facteurs de bonheur sont aussi sources d’évènements, de menaces, d’erreurs, de danger, d’incidents et hélas d’accidents …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Didier BLACHERE</dc:creator>
  <cp:lastModifiedBy>Didier BLACHERE</cp:lastModifiedBy>
  <cp:revision>4</cp:revision>
  <dcterms:created xsi:type="dcterms:W3CDTF">2022-11-08T06:14:50Z</dcterms:created>
  <dcterms:modified xsi:type="dcterms:W3CDTF">2022-12-30T11:47:01Z</dcterms:modified>
</cp:coreProperties>
</file>