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54"/>
  </p:notesMasterIdLst>
  <p:sldIdLst>
    <p:sldId id="256" r:id="rId2"/>
    <p:sldId id="257" r:id="rId3"/>
    <p:sldId id="274" r:id="rId4"/>
    <p:sldId id="360" r:id="rId5"/>
    <p:sldId id="362" r:id="rId6"/>
    <p:sldId id="398" r:id="rId7"/>
    <p:sldId id="383" r:id="rId8"/>
    <p:sldId id="386" r:id="rId9"/>
    <p:sldId id="396" r:id="rId10"/>
    <p:sldId id="397" r:id="rId11"/>
    <p:sldId id="376" r:id="rId12"/>
    <p:sldId id="387" r:id="rId13"/>
    <p:sldId id="370" r:id="rId14"/>
    <p:sldId id="389" r:id="rId15"/>
    <p:sldId id="388" r:id="rId16"/>
    <p:sldId id="265" r:id="rId17"/>
    <p:sldId id="400" r:id="rId18"/>
    <p:sldId id="402" r:id="rId19"/>
    <p:sldId id="306" r:id="rId20"/>
    <p:sldId id="403" r:id="rId21"/>
    <p:sldId id="404" r:id="rId22"/>
    <p:sldId id="405" r:id="rId23"/>
    <p:sldId id="384" r:id="rId24"/>
    <p:sldId id="385" r:id="rId25"/>
    <p:sldId id="281" r:id="rId26"/>
    <p:sldId id="282" r:id="rId27"/>
    <p:sldId id="298" r:id="rId28"/>
    <p:sldId id="299" r:id="rId29"/>
    <p:sldId id="300" r:id="rId30"/>
    <p:sldId id="301" r:id="rId31"/>
    <p:sldId id="406" r:id="rId32"/>
    <p:sldId id="278" r:id="rId33"/>
    <p:sldId id="276" r:id="rId34"/>
    <p:sldId id="277" r:id="rId35"/>
    <p:sldId id="399" r:id="rId36"/>
    <p:sldId id="380" r:id="rId37"/>
    <p:sldId id="258" r:id="rId38"/>
    <p:sldId id="391" r:id="rId39"/>
    <p:sldId id="289" r:id="rId40"/>
    <p:sldId id="290" r:id="rId41"/>
    <p:sldId id="291" r:id="rId42"/>
    <p:sldId id="284" r:id="rId43"/>
    <p:sldId id="273" r:id="rId44"/>
    <p:sldId id="407" r:id="rId45"/>
    <p:sldId id="261" r:id="rId46"/>
    <p:sldId id="262" r:id="rId47"/>
    <p:sldId id="260" r:id="rId48"/>
    <p:sldId id="271" r:id="rId49"/>
    <p:sldId id="285" r:id="rId50"/>
    <p:sldId id="382" r:id="rId51"/>
    <p:sldId id="394" r:id="rId52"/>
    <p:sldId id="395" r:id="rId5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988E67-980E-47FB-B3AE-5FF70B49582A}" v="66" dt="2024-03-10T15:40:41.729"/>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1" autoAdjust="0"/>
    <p:restoredTop sz="86481" autoAdjust="0"/>
  </p:normalViewPr>
  <p:slideViewPr>
    <p:cSldViewPr>
      <p:cViewPr>
        <p:scale>
          <a:sx n="50" d="100"/>
          <a:sy n="50" d="100"/>
        </p:scale>
        <p:origin x="570" y="-186"/>
      </p:cViewPr>
      <p:guideLst>
        <p:guide orient="horz" pos="3072"/>
        <p:guide pos="4096"/>
      </p:guideLst>
    </p:cSldViewPr>
  </p:slideViewPr>
  <p:outlineViewPr>
    <p:cViewPr>
      <p:scale>
        <a:sx n="33" d="100"/>
        <a:sy n="33" d="100"/>
      </p:scale>
      <p:origin x="0" y="-54"/>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ierry dupont" userId="3693fe2b6dc0c380" providerId="LiveId" clId="{07988E67-980E-47FB-B3AE-5FF70B49582A}"/>
    <pc:docChg chg="undo custSel addSld delSld modSld sldOrd modMainMaster">
      <pc:chgData name="thierry dupont" userId="3693fe2b6dc0c380" providerId="LiveId" clId="{07988E67-980E-47FB-B3AE-5FF70B49582A}" dt="2024-03-10T15:41:57.142" v="3106" actId="478"/>
      <pc:docMkLst>
        <pc:docMk/>
      </pc:docMkLst>
      <pc:sldChg chg="modSp mod">
        <pc:chgData name="thierry dupont" userId="3693fe2b6dc0c380" providerId="LiveId" clId="{07988E67-980E-47FB-B3AE-5FF70B49582A}" dt="2024-03-08T17:53:32.429" v="1" actId="20577"/>
        <pc:sldMkLst>
          <pc:docMk/>
          <pc:sldMk cId="0" sldId="256"/>
        </pc:sldMkLst>
        <pc:spChg chg="mod">
          <ac:chgData name="thierry dupont" userId="3693fe2b6dc0c380" providerId="LiveId" clId="{07988E67-980E-47FB-B3AE-5FF70B49582A}" dt="2024-03-08T17:53:32.429" v="1" actId="20577"/>
          <ac:spMkLst>
            <pc:docMk/>
            <pc:sldMk cId="0" sldId="256"/>
            <ac:spMk id="120" creationId="{00000000-0000-0000-0000-000000000000}"/>
          </ac:spMkLst>
        </pc:spChg>
      </pc:sldChg>
      <pc:sldChg chg="modSp mod">
        <pc:chgData name="thierry dupont" userId="3693fe2b6dc0c380" providerId="LiveId" clId="{07988E67-980E-47FB-B3AE-5FF70B49582A}" dt="2024-03-10T15:41:11.858" v="3105" actId="20577"/>
        <pc:sldMkLst>
          <pc:docMk/>
          <pc:sldMk cId="0" sldId="257"/>
        </pc:sldMkLst>
        <pc:spChg chg="mod">
          <ac:chgData name="thierry dupont" userId="3693fe2b6dc0c380" providerId="LiveId" clId="{07988E67-980E-47FB-B3AE-5FF70B49582A}" dt="2024-03-10T15:41:11.858" v="3105" actId="20577"/>
          <ac:spMkLst>
            <pc:docMk/>
            <pc:sldMk cId="0" sldId="257"/>
            <ac:spMk id="125" creationId="{00000000-0000-0000-0000-000000000000}"/>
          </ac:spMkLst>
        </pc:spChg>
      </pc:sldChg>
      <pc:sldChg chg="modSp mod">
        <pc:chgData name="thierry dupont" userId="3693fe2b6dc0c380" providerId="LiveId" clId="{07988E67-980E-47FB-B3AE-5FF70B49582A}" dt="2024-03-10T15:39:31.561" v="3071" actId="33524"/>
        <pc:sldMkLst>
          <pc:docMk/>
          <pc:sldMk cId="3192638" sldId="261"/>
        </pc:sldMkLst>
        <pc:spChg chg="mod">
          <ac:chgData name="thierry dupont" userId="3693fe2b6dc0c380" providerId="LiveId" clId="{07988E67-980E-47FB-B3AE-5FF70B49582A}" dt="2024-03-10T15:39:31.561" v="3071" actId="33524"/>
          <ac:spMkLst>
            <pc:docMk/>
            <pc:sldMk cId="3192638" sldId="261"/>
            <ac:spMk id="6" creationId="{EF7DD6EA-E55C-1803-4072-DEAA1AB3BAE1}"/>
          </ac:spMkLst>
        </pc:spChg>
        <pc:spChg chg="mod">
          <ac:chgData name="thierry dupont" userId="3693fe2b6dc0c380" providerId="LiveId" clId="{07988E67-980E-47FB-B3AE-5FF70B49582A}" dt="2024-03-10T15:39:23.861" v="3070" actId="33524"/>
          <ac:spMkLst>
            <pc:docMk/>
            <pc:sldMk cId="3192638" sldId="261"/>
            <ac:spMk id="8" creationId="{7BAB292F-940A-DD2D-6478-FF28AE30F314}"/>
          </ac:spMkLst>
        </pc:spChg>
      </pc:sldChg>
      <pc:sldChg chg="ord">
        <pc:chgData name="thierry dupont" userId="3693fe2b6dc0c380" providerId="LiveId" clId="{07988E67-980E-47FB-B3AE-5FF70B49582A}" dt="2024-03-09T18:12:01.712" v="1034"/>
        <pc:sldMkLst>
          <pc:docMk/>
          <pc:sldMk cId="3449351052" sldId="265"/>
        </pc:sldMkLst>
      </pc:sldChg>
      <pc:sldChg chg="modSp mod ord">
        <pc:chgData name="thierry dupont" userId="3693fe2b6dc0c380" providerId="LiveId" clId="{07988E67-980E-47FB-B3AE-5FF70B49582A}" dt="2024-03-10T15:39:12.475" v="3069" actId="20577"/>
        <pc:sldMkLst>
          <pc:docMk/>
          <pc:sldMk cId="0" sldId="273"/>
        </pc:sldMkLst>
        <pc:spChg chg="mod">
          <ac:chgData name="thierry dupont" userId="3693fe2b6dc0c380" providerId="LiveId" clId="{07988E67-980E-47FB-B3AE-5FF70B49582A}" dt="2024-03-10T15:39:12.475" v="3069" actId="20577"/>
          <ac:spMkLst>
            <pc:docMk/>
            <pc:sldMk cId="0" sldId="273"/>
            <ac:spMk id="2" creationId="{00000000-0000-0000-0000-000000000000}"/>
          </ac:spMkLst>
        </pc:spChg>
      </pc:sldChg>
      <pc:sldChg chg="modSp mod">
        <pc:chgData name="thierry dupont" userId="3693fe2b6dc0c380" providerId="LiveId" clId="{07988E67-980E-47FB-B3AE-5FF70B49582A}" dt="2024-03-10T15:37:10.378" v="3043" actId="20577"/>
        <pc:sldMkLst>
          <pc:docMk/>
          <pc:sldMk cId="3214822527" sldId="276"/>
        </pc:sldMkLst>
        <pc:spChg chg="mod">
          <ac:chgData name="thierry dupont" userId="3693fe2b6dc0c380" providerId="LiveId" clId="{07988E67-980E-47FB-B3AE-5FF70B49582A}" dt="2024-03-10T15:37:10.378" v="3043" actId="20577"/>
          <ac:spMkLst>
            <pc:docMk/>
            <pc:sldMk cId="3214822527" sldId="276"/>
            <ac:spMk id="186" creationId="{00000000-0000-0000-0000-000000000000}"/>
          </ac:spMkLst>
        </pc:spChg>
      </pc:sldChg>
      <pc:sldChg chg="modSp mod">
        <pc:chgData name="thierry dupont" userId="3693fe2b6dc0c380" providerId="LiveId" clId="{07988E67-980E-47FB-B3AE-5FF70B49582A}" dt="2024-03-10T15:37:19.752" v="3053" actId="20577"/>
        <pc:sldMkLst>
          <pc:docMk/>
          <pc:sldMk cId="3045953673" sldId="277"/>
        </pc:sldMkLst>
        <pc:spChg chg="mod">
          <ac:chgData name="thierry dupont" userId="3693fe2b6dc0c380" providerId="LiveId" clId="{07988E67-980E-47FB-B3AE-5FF70B49582A}" dt="2024-03-10T15:37:19.752" v="3053" actId="20577"/>
          <ac:spMkLst>
            <pc:docMk/>
            <pc:sldMk cId="3045953673" sldId="277"/>
            <ac:spMk id="186" creationId="{00000000-0000-0000-0000-000000000000}"/>
          </ac:spMkLst>
        </pc:spChg>
      </pc:sldChg>
      <pc:sldChg chg="modSp mod">
        <pc:chgData name="thierry dupont" userId="3693fe2b6dc0c380" providerId="LiveId" clId="{07988E67-980E-47FB-B3AE-5FF70B49582A}" dt="2024-03-10T15:36:59.803" v="3033" actId="20577"/>
        <pc:sldMkLst>
          <pc:docMk/>
          <pc:sldMk cId="3468355813" sldId="278"/>
        </pc:sldMkLst>
        <pc:spChg chg="mod">
          <ac:chgData name="thierry dupont" userId="3693fe2b6dc0c380" providerId="LiveId" clId="{07988E67-980E-47FB-B3AE-5FF70B49582A}" dt="2024-03-10T15:36:59.803" v="3033" actId="20577"/>
          <ac:spMkLst>
            <pc:docMk/>
            <pc:sldMk cId="3468355813" sldId="278"/>
            <ac:spMk id="186" creationId="{00000000-0000-0000-0000-000000000000}"/>
          </ac:spMkLst>
        </pc:spChg>
      </pc:sldChg>
      <pc:sldChg chg="del">
        <pc:chgData name="thierry dupont" userId="3693fe2b6dc0c380" providerId="LiveId" clId="{07988E67-980E-47FB-B3AE-5FF70B49582A}" dt="2024-03-08T18:30:00.699" v="366" actId="47"/>
        <pc:sldMkLst>
          <pc:docMk/>
          <pc:sldMk cId="2968247924" sldId="280"/>
        </pc:sldMkLst>
      </pc:sldChg>
      <pc:sldChg chg="add">
        <pc:chgData name="thierry dupont" userId="3693fe2b6dc0c380" providerId="LiveId" clId="{07988E67-980E-47FB-B3AE-5FF70B49582A}" dt="2024-03-10T15:32:12.483" v="2992"/>
        <pc:sldMkLst>
          <pc:docMk/>
          <pc:sldMk cId="74880620" sldId="281"/>
        </pc:sldMkLst>
      </pc:sldChg>
      <pc:sldChg chg="del">
        <pc:chgData name="thierry dupont" userId="3693fe2b6dc0c380" providerId="LiveId" clId="{07988E67-980E-47FB-B3AE-5FF70B49582A}" dt="2024-03-10T15:32:01.305" v="2991" actId="2696"/>
        <pc:sldMkLst>
          <pc:docMk/>
          <pc:sldMk cId="3850419425" sldId="281"/>
        </pc:sldMkLst>
      </pc:sldChg>
      <pc:sldChg chg="del">
        <pc:chgData name="thierry dupont" userId="3693fe2b6dc0c380" providerId="LiveId" clId="{07988E67-980E-47FB-B3AE-5FF70B49582A}" dt="2024-03-10T15:32:01.305" v="2991" actId="2696"/>
        <pc:sldMkLst>
          <pc:docMk/>
          <pc:sldMk cId="1235560202" sldId="282"/>
        </pc:sldMkLst>
      </pc:sldChg>
      <pc:sldChg chg="add">
        <pc:chgData name="thierry dupont" userId="3693fe2b6dc0c380" providerId="LiveId" clId="{07988E67-980E-47FB-B3AE-5FF70B49582A}" dt="2024-03-10T15:32:12.483" v="2992"/>
        <pc:sldMkLst>
          <pc:docMk/>
          <pc:sldMk cId="1595498574" sldId="282"/>
        </pc:sldMkLst>
      </pc:sldChg>
      <pc:sldChg chg="ord">
        <pc:chgData name="thierry dupont" userId="3693fe2b6dc0c380" providerId="LiveId" clId="{07988E67-980E-47FB-B3AE-5FF70B49582A}" dt="2024-03-10T15:39:50.925" v="3073"/>
        <pc:sldMkLst>
          <pc:docMk/>
          <pc:sldMk cId="1736928056" sldId="284"/>
        </pc:sldMkLst>
      </pc:sldChg>
      <pc:sldChg chg="del">
        <pc:chgData name="thierry dupont" userId="3693fe2b6dc0c380" providerId="LiveId" clId="{07988E67-980E-47FB-B3AE-5FF70B49582A}" dt="2024-03-10T15:32:01.305" v="2991" actId="2696"/>
        <pc:sldMkLst>
          <pc:docMk/>
          <pc:sldMk cId="949529684" sldId="298"/>
        </pc:sldMkLst>
      </pc:sldChg>
      <pc:sldChg chg="add">
        <pc:chgData name="thierry dupont" userId="3693fe2b6dc0c380" providerId="LiveId" clId="{07988E67-980E-47FB-B3AE-5FF70B49582A}" dt="2024-03-10T15:32:12.483" v="2992"/>
        <pc:sldMkLst>
          <pc:docMk/>
          <pc:sldMk cId="3816287549" sldId="298"/>
        </pc:sldMkLst>
      </pc:sldChg>
      <pc:sldChg chg="del">
        <pc:chgData name="thierry dupont" userId="3693fe2b6dc0c380" providerId="LiveId" clId="{07988E67-980E-47FB-B3AE-5FF70B49582A}" dt="2024-03-10T15:32:01.305" v="2991" actId="2696"/>
        <pc:sldMkLst>
          <pc:docMk/>
          <pc:sldMk cId="676369604" sldId="299"/>
        </pc:sldMkLst>
      </pc:sldChg>
      <pc:sldChg chg="modSp add">
        <pc:chgData name="thierry dupont" userId="3693fe2b6dc0c380" providerId="LiveId" clId="{07988E67-980E-47FB-B3AE-5FF70B49582A}" dt="2024-03-10T15:34:08.061" v="3009" actId="1035"/>
        <pc:sldMkLst>
          <pc:docMk/>
          <pc:sldMk cId="1541679826" sldId="299"/>
        </pc:sldMkLst>
        <pc:spChg chg="mod">
          <ac:chgData name="thierry dupont" userId="3693fe2b6dc0c380" providerId="LiveId" clId="{07988E67-980E-47FB-B3AE-5FF70B49582A}" dt="2024-03-10T15:34:08.061" v="3009" actId="1035"/>
          <ac:spMkLst>
            <pc:docMk/>
            <pc:sldMk cId="1541679826" sldId="299"/>
            <ac:spMk id="2" creationId="{00000000-0000-0000-0000-000000000000}"/>
          </ac:spMkLst>
        </pc:spChg>
        <pc:picChg chg="mod">
          <ac:chgData name="thierry dupont" userId="3693fe2b6dc0c380" providerId="LiveId" clId="{07988E67-980E-47FB-B3AE-5FF70B49582A}" dt="2024-03-10T15:34:08.061" v="3009" actId="1035"/>
          <ac:picMkLst>
            <pc:docMk/>
            <pc:sldMk cId="1541679826" sldId="299"/>
            <ac:picMk id="3075" creationId="{00000000-0000-0000-0000-000000000000}"/>
          </ac:picMkLst>
        </pc:picChg>
        <pc:picChg chg="mod">
          <ac:chgData name="thierry dupont" userId="3693fe2b6dc0c380" providerId="LiveId" clId="{07988E67-980E-47FB-B3AE-5FF70B49582A}" dt="2024-03-10T15:34:08.061" v="3009" actId="1035"/>
          <ac:picMkLst>
            <pc:docMk/>
            <pc:sldMk cId="1541679826" sldId="299"/>
            <ac:picMk id="3076" creationId="{00000000-0000-0000-0000-000000000000}"/>
          </ac:picMkLst>
        </pc:picChg>
      </pc:sldChg>
      <pc:sldChg chg="del">
        <pc:chgData name="thierry dupont" userId="3693fe2b6dc0c380" providerId="LiveId" clId="{07988E67-980E-47FB-B3AE-5FF70B49582A}" dt="2024-03-10T15:32:01.305" v="2991" actId="2696"/>
        <pc:sldMkLst>
          <pc:docMk/>
          <pc:sldMk cId="2453661475" sldId="300"/>
        </pc:sldMkLst>
      </pc:sldChg>
      <pc:sldChg chg="add">
        <pc:chgData name="thierry dupont" userId="3693fe2b6dc0c380" providerId="LiveId" clId="{07988E67-980E-47FB-B3AE-5FF70B49582A}" dt="2024-03-10T15:32:12.483" v="2992"/>
        <pc:sldMkLst>
          <pc:docMk/>
          <pc:sldMk cId="2895558198" sldId="300"/>
        </pc:sldMkLst>
      </pc:sldChg>
      <pc:sldChg chg="del">
        <pc:chgData name="thierry dupont" userId="3693fe2b6dc0c380" providerId="LiveId" clId="{07988E67-980E-47FB-B3AE-5FF70B49582A}" dt="2024-03-10T15:33:16.717" v="2994" actId="2696"/>
        <pc:sldMkLst>
          <pc:docMk/>
          <pc:sldMk cId="374987043" sldId="301"/>
        </pc:sldMkLst>
      </pc:sldChg>
      <pc:sldChg chg="add">
        <pc:chgData name="thierry dupont" userId="3693fe2b6dc0c380" providerId="LiveId" clId="{07988E67-980E-47FB-B3AE-5FF70B49582A}" dt="2024-03-10T15:33:35.970" v="2995"/>
        <pc:sldMkLst>
          <pc:docMk/>
          <pc:sldMk cId="2307370222" sldId="301"/>
        </pc:sldMkLst>
      </pc:sldChg>
      <pc:sldChg chg="modSp add mod">
        <pc:chgData name="thierry dupont" userId="3693fe2b6dc0c380" providerId="LiveId" clId="{07988E67-980E-47FB-B3AE-5FF70B49582A}" dt="2024-03-10T15:36:01.168" v="3030" actId="20577"/>
        <pc:sldMkLst>
          <pc:docMk/>
          <pc:sldMk cId="3424314305" sldId="306"/>
        </pc:sldMkLst>
        <pc:spChg chg="mod">
          <ac:chgData name="thierry dupont" userId="3693fe2b6dc0c380" providerId="LiveId" clId="{07988E67-980E-47FB-B3AE-5FF70B49582A}" dt="2024-03-10T15:36:01.168" v="3030" actId="20577"/>
          <ac:spMkLst>
            <pc:docMk/>
            <pc:sldMk cId="3424314305" sldId="306"/>
            <ac:spMk id="7" creationId="{00000000-0000-0000-0000-000000000000}"/>
          </ac:spMkLst>
        </pc:spChg>
        <pc:spChg chg="mod">
          <ac:chgData name="thierry dupont" userId="3693fe2b6dc0c380" providerId="LiveId" clId="{07988E67-980E-47FB-B3AE-5FF70B49582A}" dt="2024-03-10T15:35:27.237" v="3021" actId="20577"/>
          <ac:spMkLst>
            <pc:docMk/>
            <pc:sldMk cId="3424314305" sldId="306"/>
            <ac:spMk id="186" creationId="{00000000-0000-0000-0000-000000000000}"/>
          </ac:spMkLst>
        </pc:spChg>
      </pc:sldChg>
      <pc:sldChg chg="del">
        <pc:chgData name="thierry dupont" userId="3693fe2b6dc0c380" providerId="LiveId" clId="{07988E67-980E-47FB-B3AE-5FF70B49582A}" dt="2024-03-10T15:35:06.353" v="3010" actId="2696"/>
        <pc:sldMkLst>
          <pc:docMk/>
          <pc:sldMk cId="4100920853" sldId="306"/>
        </pc:sldMkLst>
      </pc:sldChg>
      <pc:sldChg chg="modSp mod">
        <pc:chgData name="thierry dupont" userId="3693fe2b6dc0c380" providerId="LiveId" clId="{07988E67-980E-47FB-B3AE-5FF70B49582A}" dt="2024-03-08T18:44:14.978" v="521" actId="1036"/>
        <pc:sldMkLst>
          <pc:docMk/>
          <pc:sldMk cId="1480273457" sldId="362"/>
        </pc:sldMkLst>
        <pc:spChg chg="mod">
          <ac:chgData name="thierry dupont" userId="3693fe2b6dc0c380" providerId="LiveId" clId="{07988E67-980E-47FB-B3AE-5FF70B49582A}" dt="2024-03-08T18:44:14.978" v="521" actId="1036"/>
          <ac:spMkLst>
            <pc:docMk/>
            <pc:sldMk cId="1480273457" sldId="362"/>
            <ac:spMk id="7" creationId="{6387A657-9BA7-D60E-28E3-2E75DDD323AB}"/>
          </ac:spMkLst>
        </pc:spChg>
        <pc:spChg chg="mod">
          <ac:chgData name="thierry dupont" userId="3693fe2b6dc0c380" providerId="LiveId" clId="{07988E67-980E-47FB-B3AE-5FF70B49582A}" dt="2024-03-08T18:15:06.078" v="132"/>
          <ac:spMkLst>
            <pc:docMk/>
            <pc:sldMk cId="1480273457" sldId="362"/>
            <ac:spMk id="9" creationId="{D9F96BDB-5407-D994-1AF4-6E4D879D36AE}"/>
          </ac:spMkLst>
        </pc:spChg>
        <pc:spChg chg="mod">
          <ac:chgData name="thierry dupont" userId="3693fe2b6dc0c380" providerId="LiveId" clId="{07988E67-980E-47FB-B3AE-5FF70B49582A}" dt="2024-03-08T18:44:14.978" v="521" actId="1036"/>
          <ac:spMkLst>
            <pc:docMk/>
            <pc:sldMk cId="1480273457" sldId="362"/>
            <ac:spMk id="131" creationId="{00000000-0000-0000-0000-000000000000}"/>
          </ac:spMkLst>
        </pc:spChg>
      </pc:sldChg>
      <pc:sldChg chg="modSp mod">
        <pc:chgData name="thierry dupont" userId="3693fe2b6dc0c380" providerId="LiveId" clId="{07988E67-980E-47FB-B3AE-5FF70B49582A}" dt="2024-03-10T15:09:56.301" v="2140" actId="20577"/>
        <pc:sldMkLst>
          <pc:docMk/>
          <pc:sldMk cId="4031702663" sldId="370"/>
        </pc:sldMkLst>
        <pc:spChg chg="mod">
          <ac:chgData name="thierry dupont" userId="3693fe2b6dc0c380" providerId="LiveId" clId="{07988E67-980E-47FB-B3AE-5FF70B49582A}" dt="2024-03-10T15:09:56.301" v="2140" actId="20577"/>
          <ac:spMkLst>
            <pc:docMk/>
            <pc:sldMk cId="4031702663" sldId="370"/>
            <ac:spMk id="2" creationId="{F9E9FFBA-257E-47D5-B2FB-7116DB10D768}"/>
          </ac:spMkLst>
        </pc:spChg>
        <pc:spChg chg="mod">
          <ac:chgData name="thierry dupont" userId="3693fe2b6dc0c380" providerId="LiveId" clId="{07988E67-980E-47FB-B3AE-5FF70B49582A}" dt="2024-03-09T18:03:31.440" v="536" actId="403"/>
          <ac:spMkLst>
            <pc:docMk/>
            <pc:sldMk cId="4031702663" sldId="370"/>
            <ac:spMk id="3" creationId="{422111AA-BD9F-4234-A296-6E02E7D659D3}"/>
          </ac:spMkLst>
        </pc:spChg>
      </pc:sldChg>
      <pc:sldChg chg="addSp modSp mod ord">
        <pc:chgData name="thierry dupont" userId="3693fe2b6dc0c380" providerId="LiveId" clId="{07988E67-980E-47FB-B3AE-5FF70B49582A}" dt="2024-03-09T18:12:14.052" v="1038"/>
        <pc:sldMkLst>
          <pc:docMk/>
          <pc:sldMk cId="3448459071" sldId="376"/>
        </pc:sldMkLst>
        <pc:spChg chg="add mod">
          <ac:chgData name="thierry dupont" userId="3693fe2b6dc0c380" providerId="LiveId" clId="{07988E67-980E-47FB-B3AE-5FF70B49582A}" dt="2024-03-08T18:29:41.838" v="365" actId="164"/>
          <ac:spMkLst>
            <pc:docMk/>
            <pc:sldMk cId="3448459071" sldId="376"/>
            <ac:spMk id="3" creationId="{4EA379AF-1226-A96C-99D8-8B23A03A1535}"/>
          </ac:spMkLst>
        </pc:spChg>
        <pc:grpChg chg="add mod">
          <ac:chgData name="thierry dupont" userId="3693fe2b6dc0c380" providerId="LiveId" clId="{07988E67-980E-47FB-B3AE-5FF70B49582A}" dt="2024-03-08T18:29:41.838" v="365" actId="164"/>
          <ac:grpSpMkLst>
            <pc:docMk/>
            <pc:sldMk cId="3448459071" sldId="376"/>
            <ac:grpSpMk id="5" creationId="{779B2C1E-0530-5A47-F40E-B39815FD0202}"/>
          </ac:grpSpMkLst>
        </pc:grpChg>
        <pc:picChg chg="mod">
          <ac:chgData name="thierry dupont" userId="3693fe2b6dc0c380" providerId="LiveId" clId="{07988E67-980E-47FB-B3AE-5FF70B49582A}" dt="2024-03-08T18:29:41.838" v="365" actId="164"/>
          <ac:picMkLst>
            <pc:docMk/>
            <pc:sldMk cId="3448459071" sldId="376"/>
            <ac:picMk id="2" creationId="{00000000-0000-0000-0000-000000000000}"/>
          </ac:picMkLst>
        </pc:picChg>
      </pc:sldChg>
      <pc:sldChg chg="addSp delSp modSp mod">
        <pc:chgData name="thierry dupont" userId="3693fe2b6dc0c380" providerId="LiveId" clId="{07988E67-980E-47FB-B3AE-5FF70B49582A}" dt="2024-03-08T18:43:30.459" v="513" actId="478"/>
        <pc:sldMkLst>
          <pc:docMk/>
          <pc:sldMk cId="3073220167" sldId="383"/>
        </pc:sldMkLst>
        <pc:spChg chg="mod">
          <ac:chgData name="thierry dupont" userId="3693fe2b6dc0c380" providerId="LiveId" clId="{07988E67-980E-47FB-B3AE-5FF70B49582A}" dt="2024-03-08T18:30:21.755" v="369" actId="20577"/>
          <ac:spMkLst>
            <pc:docMk/>
            <pc:sldMk cId="3073220167" sldId="383"/>
            <ac:spMk id="5" creationId="{00000000-0000-0000-0000-000000000000}"/>
          </ac:spMkLst>
        </pc:spChg>
        <pc:spChg chg="mod">
          <ac:chgData name="thierry dupont" userId="3693fe2b6dc0c380" providerId="LiveId" clId="{07988E67-980E-47FB-B3AE-5FF70B49582A}" dt="2024-03-08T17:59:21.606" v="131" actId="20577"/>
          <ac:spMkLst>
            <pc:docMk/>
            <pc:sldMk cId="3073220167" sldId="383"/>
            <ac:spMk id="6" creationId="{BA7752FE-09C9-4A31-B892-F63598F072D3}"/>
          </ac:spMkLst>
        </pc:spChg>
        <pc:spChg chg="add del">
          <ac:chgData name="thierry dupont" userId="3693fe2b6dc0c380" providerId="LiveId" clId="{07988E67-980E-47FB-B3AE-5FF70B49582A}" dt="2024-03-08T18:43:30.459" v="513" actId="478"/>
          <ac:spMkLst>
            <pc:docMk/>
            <pc:sldMk cId="3073220167" sldId="383"/>
            <ac:spMk id="11" creationId="{976485B1-6C35-E451-33F3-C947955DDCB6}"/>
          </ac:spMkLst>
        </pc:spChg>
        <pc:picChg chg="add mod ord">
          <ac:chgData name="thierry dupont" userId="3693fe2b6dc0c380" providerId="LiveId" clId="{07988E67-980E-47FB-B3AE-5FF70B49582A}" dt="2024-03-08T17:59:16.654" v="129" actId="167"/>
          <ac:picMkLst>
            <pc:docMk/>
            <pc:sldMk cId="3073220167" sldId="383"/>
            <ac:picMk id="3" creationId="{DF09701E-8211-56CB-F2E4-B2DE524D34C0}"/>
          </ac:picMkLst>
        </pc:picChg>
        <pc:picChg chg="del">
          <ac:chgData name="thierry dupont" userId="3693fe2b6dc0c380" providerId="LiveId" clId="{07988E67-980E-47FB-B3AE-5FF70B49582A}" dt="2024-03-08T17:59:05.394" v="126" actId="478"/>
          <ac:picMkLst>
            <pc:docMk/>
            <pc:sldMk cId="3073220167" sldId="383"/>
            <ac:picMk id="4" creationId="{A4A51155-8906-CCD5-99F1-402978F742F1}"/>
          </ac:picMkLst>
        </pc:picChg>
        <pc:picChg chg="del">
          <ac:chgData name="thierry dupont" userId="3693fe2b6dc0c380" providerId="LiveId" clId="{07988E67-980E-47FB-B3AE-5FF70B49582A}" dt="2024-03-08T18:30:25.176" v="370" actId="478"/>
          <ac:picMkLst>
            <pc:docMk/>
            <pc:sldMk cId="3073220167" sldId="383"/>
            <ac:picMk id="8" creationId="{00000000-0000-0000-0000-000000000000}"/>
          </ac:picMkLst>
        </pc:picChg>
      </pc:sldChg>
      <pc:sldChg chg="add">
        <pc:chgData name="thierry dupont" userId="3693fe2b6dc0c380" providerId="LiveId" clId="{07988E67-980E-47FB-B3AE-5FF70B49582A}" dt="2024-03-10T15:32:12.483" v="2992"/>
        <pc:sldMkLst>
          <pc:docMk/>
          <pc:sldMk cId="2038824504" sldId="384"/>
        </pc:sldMkLst>
      </pc:sldChg>
      <pc:sldChg chg="del">
        <pc:chgData name="thierry dupont" userId="3693fe2b6dc0c380" providerId="LiveId" clId="{07988E67-980E-47FB-B3AE-5FF70B49582A}" dt="2024-03-10T15:32:01.305" v="2991" actId="2696"/>
        <pc:sldMkLst>
          <pc:docMk/>
          <pc:sldMk cId="4226156035" sldId="384"/>
        </pc:sldMkLst>
      </pc:sldChg>
      <pc:sldChg chg="del">
        <pc:chgData name="thierry dupont" userId="3693fe2b6dc0c380" providerId="LiveId" clId="{07988E67-980E-47FB-B3AE-5FF70B49582A}" dt="2024-03-10T15:32:01.305" v="2991" actId="2696"/>
        <pc:sldMkLst>
          <pc:docMk/>
          <pc:sldMk cId="1806942861" sldId="385"/>
        </pc:sldMkLst>
      </pc:sldChg>
      <pc:sldChg chg="add">
        <pc:chgData name="thierry dupont" userId="3693fe2b6dc0c380" providerId="LiveId" clId="{07988E67-980E-47FB-B3AE-5FF70B49582A}" dt="2024-03-10T15:32:12.483" v="2992"/>
        <pc:sldMkLst>
          <pc:docMk/>
          <pc:sldMk cId="3690007537" sldId="385"/>
        </pc:sldMkLst>
      </pc:sldChg>
      <pc:sldChg chg="addSp delSp modSp mod">
        <pc:chgData name="thierry dupont" userId="3693fe2b6dc0c380" providerId="LiveId" clId="{07988E67-980E-47FB-B3AE-5FF70B49582A}" dt="2024-03-09T18:12:40.543" v="1039" actId="12"/>
        <pc:sldMkLst>
          <pc:docMk/>
          <pc:sldMk cId="3342400438" sldId="386"/>
        </pc:sldMkLst>
        <pc:spChg chg="del mod">
          <ac:chgData name="thierry dupont" userId="3693fe2b6dc0c380" providerId="LiveId" clId="{07988E67-980E-47FB-B3AE-5FF70B49582A}" dt="2024-03-08T18:38:32.911" v="412" actId="478"/>
          <ac:spMkLst>
            <pc:docMk/>
            <pc:sldMk cId="3342400438" sldId="386"/>
            <ac:spMk id="2" creationId="{FF6DF615-873F-AB49-DAAB-EF0829C2AD20}"/>
          </ac:spMkLst>
        </pc:spChg>
        <pc:spChg chg="add mod">
          <ac:chgData name="thierry dupont" userId="3693fe2b6dc0c380" providerId="LiveId" clId="{07988E67-980E-47FB-B3AE-5FF70B49582A}" dt="2024-03-09T18:12:40.543" v="1039" actId="12"/>
          <ac:spMkLst>
            <pc:docMk/>
            <pc:sldMk cId="3342400438" sldId="386"/>
            <ac:spMk id="5" creationId="{97DC5B58-B730-6AFD-8D1E-E566E6EC1C2D}"/>
          </ac:spMkLst>
        </pc:spChg>
        <pc:picChg chg="mod">
          <ac:chgData name="thierry dupont" userId="3693fe2b6dc0c380" providerId="LiveId" clId="{07988E67-980E-47FB-B3AE-5FF70B49582A}" dt="2024-03-08T18:39:15.448" v="421" actId="1036"/>
          <ac:picMkLst>
            <pc:docMk/>
            <pc:sldMk cId="3342400438" sldId="386"/>
            <ac:picMk id="3" creationId="{2532728B-3F39-92A1-1C87-A13882D00233}"/>
          </ac:picMkLst>
        </pc:picChg>
        <pc:picChg chg="mod">
          <ac:chgData name="thierry dupont" userId="3693fe2b6dc0c380" providerId="LiveId" clId="{07988E67-980E-47FB-B3AE-5FF70B49582A}" dt="2024-03-08T18:35:36.990" v="397" actId="1076"/>
          <ac:picMkLst>
            <pc:docMk/>
            <pc:sldMk cId="3342400438" sldId="386"/>
            <ac:picMk id="4" creationId="{2091147E-4418-6A05-65B1-83CFA56EADAB}"/>
          </ac:picMkLst>
        </pc:picChg>
        <pc:picChg chg="add mod">
          <ac:chgData name="thierry dupont" userId="3693fe2b6dc0c380" providerId="LiveId" clId="{07988E67-980E-47FB-B3AE-5FF70B49582A}" dt="2024-03-08T18:39:18.088" v="424" actId="1036"/>
          <ac:picMkLst>
            <pc:docMk/>
            <pc:sldMk cId="3342400438" sldId="386"/>
            <ac:picMk id="7" creationId="{6DB535C0-E5DF-C8F6-49A0-9C256F3E95E6}"/>
          </ac:picMkLst>
        </pc:picChg>
        <pc:picChg chg="del">
          <ac:chgData name="thierry dupont" userId="3693fe2b6dc0c380" providerId="LiveId" clId="{07988E67-980E-47FB-B3AE-5FF70B49582A}" dt="2024-03-08T18:35:47.424" v="399" actId="478"/>
          <ac:picMkLst>
            <pc:docMk/>
            <pc:sldMk cId="3342400438" sldId="386"/>
            <ac:picMk id="12" creationId="{0621055C-BBAE-760D-1F25-B73F87179550}"/>
          </ac:picMkLst>
        </pc:picChg>
      </pc:sldChg>
      <pc:sldChg chg="modSp mod ord">
        <pc:chgData name="thierry dupont" userId="3693fe2b6dc0c380" providerId="LiveId" clId="{07988E67-980E-47FB-B3AE-5FF70B49582A}" dt="2024-03-09T18:23:15.625" v="1145" actId="20577"/>
        <pc:sldMkLst>
          <pc:docMk/>
          <pc:sldMk cId="0" sldId="387"/>
        </pc:sldMkLst>
        <pc:spChg chg="mod">
          <ac:chgData name="thierry dupont" userId="3693fe2b6dc0c380" providerId="LiveId" clId="{07988E67-980E-47FB-B3AE-5FF70B49582A}" dt="2024-03-09T18:23:15.625" v="1145" actId="20577"/>
          <ac:spMkLst>
            <pc:docMk/>
            <pc:sldMk cId="0" sldId="387"/>
            <ac:spMk id="13" creationId="{A0D341BB-24CC-5FAA-9614-B4AEA82744DE}"/>
          </ac:spMkLst>
        </pc:spChg>
      </pc:sldChg>
      <pc:sldChg chg="modSp mod ord">
        <pc:chgData name="thierry dupont" userId="3693fe2b6dc0c380" providerId="LiveId" clId="{07988E67-980E-47FB-B3AE-5FF70B49582A}" dt="2024-03-10T15:11:38.898" v="2160" actId="255"/>
        <pc:sldMkLst>
          <pc:docMk/>
          <pc:sldMk cId="0" sldId="388"/>
        </pc:sldMkLst>
        <pc:spChg chg="mod">
          <ac:chgData name="thierry dupont" userId="3693fe2b6dc0c380" providerId="LiveId" clId="{07988E67-980E-47FB-B3AE-5FF70B49582A}" dt="2024-03-10T15:11:38.898" v="2160" actId="255"/>
          <ac:spMkLst>
            <pc:docMk/>
            <pc:sldMk cId="0" sldId="388"/>
            <ac:spMk id="3" creationId="{B9AA6B2E-454E-5C43-35C2-C4C54F873DAC}"/>
          </ac:spMkLst>
        </pc:spChg>
        <pc:spChg chg="mod">
          <ac:chgData name="thierry dupont" userId="3693fe2b6dc0c380" providerId="LiveId" clId="{07988E67-980E-47FB-B3AE-5FF70B49582A}" dt="2024-03-10T15:11:20.420" v="2158" actId="122"/>
          <ac:spMkLst>
            <pc:docMk/>
            <pc:sldMk cId="0" sldId="388"/>
            <ac:spMk id="8" creationId="{00000000-0000-0000-0000-000000000000}"/>
          </ac:spMkLst>
        </pc:spChg>
        <pc:spChg chg="mod">
          <ac:chgData name="thierry dupont" userId="3693fe2b6dc0c380" providerId="LiveId" clId="{07988E67-980E-47FB-B3AE-5FF70B49582A}" dt="2024-03-10T15:11:13.500" v="2156" actId="20577"/>
          <ac:spMkLst>
            <pc:docMk/>
            <pc:sldMk cId="0" sldId="388"/>
            <ac:spMk id="27" creationId="{B087971A-48D1-2CE3-4C0C-FB74549CC9D8}"/>
          </ac:spMkLst>
        </pc:spChg>
      </pc:sldChg>
      <pc:sldChg chg="delSp modSp mod ord">
        <pc:chgData name="thierry dupont" userId="3693fe2b6dc0c380" providerId="LiveId" clId="{07988E67-980E-47FB-B3AE-5FF70B49582A}" dt="2024-03-09T18:24:12.489" v="1177" actId="1076"/>
        <pc:sldMkLst>
          <pc:docMk/>
          <pc:sldMk cId="4097647927" sldId="389"/>
        </pc:sldMkLst>
        <pc:spChg chg="del">
          <ac:chgData name="thierry dupont" userId="3693fe2b6dc0c380" providerId="LiveId" clId="{07988E67-980E-47FB-B3AE-5FF70B49582A}" dt="2024-03-09T18:23:58.369" v="1175" actId="478"/>
          <ac:spMkLst>
            <pc:docMk/>
            <pc:sldMk cId="4097647927" sldId="389"/>
            <ac:spMk id="6" creationId="{00000000-0000-0000-0000-000000000000}"/>
          </ac:spMkLst>
        </pc:spChg>
        <pc:grpChg chg="mod">
          <ac:chgData name="thierry dupont" userId="3693fe2b6dc0c380" providerId="LiveId" clId="{07988E67-980E-47FB-B3AE-5FF70B49582A}" dt="2024-03-09T18:24:04.070" v="1176" actId="14100"/>
          <ac:grpSpMkLst>
            <pc:docMk/>
            <pc:sldMk cId="4097647927" sldId="389"/>
            <ac:grpSpMk id="22" creationId="{1C4C2637-7492-AB84-2B3D-EFD0E50FD0B2}"/>
          </ac:grpSpMkLst>
        </pc:grpChg>
        <pc:picChg chg="mod">
          <ac:chgData name="thierry dupont" userId="3693fe2b6dc0c380" providerId="LiveId" clId="{07988E67-980E-47FB-B3AE-5FF70B49582A}" dt="2024-03-09T18:24:12.489" v="1177" actId="1076"/>
          <ac:picMkLst>
            <pc:docMk/>
            <pc:sldMk cId="4097647927" sldId="389"/>
            <ac:picMk id="7" creationId="{00000000-0000-0000-0000-000000000000}"/>
          </ac:picMkLst>
        </pc:picChg>
      </pc:sldChg>
      <pc:sldChg chg="del ord">
        <pc:chgData name="thierry dupont" userId="3693fe2b6dc0c380" providerId="LiveId" clId="{07988E67-980E-47FB-B3AE-5FF70B49582A}" dt="2024-03-09T18:20:23.413" v="1088" actId="47"/>
        <pc:sldMkLst>
          <pc:docMk/>
          <pc:sldMk cId="175156146" sldId="390"/>
        </pc:sldMkLst>
      </pc:sldChg>
      <pc:sldChg chg="del">
        <pc:chgData name="thierry dupont" userId="3693fe2b6dc0c380" providerId="LiveId" clId="{07988E67-980E-47FB-B3AE-5FF70B49582A}" dt="2024-03-08T18:44:35.403" v="524" actId="47"/>
        <pc:sldMkLst>
          <pc:docMk/>
          <pc:sldMk cId="191050182" sldId="392"/>
        </pc:sldMkLst>
      </pc:sldChg>
      <pc:sldChg chg="del">
        <pc:chgData name="thierry dupont" userId="3693fe2b6dc0c380" providerId="LiveId" clId="{07988E67-980E-47FB-B3AE-5FF70B49582A}" dt="2024-03-08T18:30:15.101" v="367" actId="47"/>
        <pc:sldMkLst>
          <pc:docMk/>
          <pc:sldMk cId="681461434" sldId="393"/>
        </pc:sldMkLst>
      </pc:sldChg>
      <pc:sldChg chg="add">
        <pc:chgData name="thierry dupont" userId="3693fe2b6dc0c380" providerId="LiveId" clId="{07988E67-980E-47FB-B3AE-5FF70B49582A}" dt="2024-03-10T15:40:41.713" v="3075"/>
        <pc:sldMkLst>
          <pc:docMk/>
          <pc:sldMk cId="1949802534" sldId="396"/>
        </pc:sldMkLst>
      </pc:sldChg>
      <pc:sldChg chg="del">
        <pc:chgData name="thierry dupont" userId="3693fe2b6dc0c380" providerId="LiveId" clId="{07988E67-980E-47FB-B3AE-5FF70B49582A}" dt="2024-03-10T15:40:27.374" v="3074" actId="2696"/>
        <pc:sldMkLst>
          <pc:docMk/>
          <pc:sldMk cId="4193792866" sldId="396"/>
        </pc:sldMkLst>
      </pc:sldChg>
      <pc:sldChg chg="add">
        <pc:chgData name="thierry dupont" userId="3693fe2b6dc0c380" providerId="LiveId" clId="{07988E67-980E-47FB-B3AE-5FF70B49582A}" dt="2024-03-10T15:40:41.713" v="3075"/>
        <pc:sldMkLst>
          <pc:docMk/>
          <pc:sldMk cId="112074164" sldId="397"/>
        </pc:sldMkLst>
      </pc:sldChg>
      <pc:sldChg chg="del">
        <pc:chgData name="thierry dupont" userId="3693fe2b6dc0c380" providerId="LiveId" clId="{07988E67-980E-47FB-B3AE-5FF70B49582A}" dt="2024-03-10T15:40:27.374" v="3074" actId="2696"/>
        <pc:sldMkLst>
          <pc:docMk/>
          <pc:sldMk cId="3707086154" sldId="397"/>
        </pc:sldMkLst>
      </pc:sldChg>
      <pc:sldChg chg="new del">
        <pc:chgData name="thierry dupont" userId="3693fe2b6dc0c380" providerId="LiveId" clId="{07988E67-980E-47FB-B3AE-5FF70B49582A}" dt="2024-03-08T17:55:10.299" v="7" actId="680"/>
        <pc:sldMkLst>
          <pc:docMk/>
          <pc:sldMk cId="11408282" sldId="398"/>
        </pc:sldMkLst>
      </pc:sldChg>
      <pc:sldChg chg="modSp add mod">
        <pc:chgData name="thierry dupont" userId="3693fe2b6dc0c380" providerId="LiveId" clId="{07988E67-980E-47FB-B3AE-5FF70B49582A}" dt="2024-03-09T18:22:46.307" v="1126" actId="20577"/>
        <pc:sldMkLst>
          <pc:docMk/>
          <pc:sldMk cId="2365415063" sldId="398"/>
        </pc:sldMkLst>
        <pc:spChg chg="mod">
          <ac:chgData name="thierry dupont" userId="3693fe2b6dc0c380" providerId="LiveId" clId="{07988E67-980E-47FB-B3AE-5FF70B49582A}" dt="2024-03-09T18:22:46.307" v="1126" actId="20577"/>
          <ac:spMkLst>
            <pc:docMk/>
            <pc:sldMk cId="2365415063" sldId="398"/>
            <ac:spMk id="7" creationId="{6387A657-9BA7-D60E-28E3-2E75DDD323AB}"/>
          </ac:spMkLst>
        </pc:spChg>
        <pc:spChg chg="mod">
          <ac:chgData name="thierry dupont" userId="3693fe2b6dc0c380" providerId="LiveId" clId="{07988E67-980E-47FB-B3AE-5FF70B49582A}" dt="2024-03-08T18:15:14.373" v="133"/>
          <ac:spMkLst>
            <pc:docMk/>
            <pc:sldMk cId="2365415063" sldId="398"/>
            <ac:spMk id="9" creationId="{D9F96BDB-5407-D994-1AF4-6E4D879D36AE}"/>
          </ac:spMkLst>
        </pc:spChg>
        <pc:spChg chg="mod">
          <ac:chgData name="thierry dupont" userId="3693fe2b6dc0c380" providerId="LiveId" clId="{07988E67-980E-47FB-B3AE-5FF70B49582A}" dt="2024-03-08T18:44:22.185" v="523" actId="20577"/>
          <ac:spMkLst>
            <pc:docMk/>
            <pc:sldMk cId="2365415063" sldId="398"/>
            <ac:spMk id="131" creationId="{00000000-0000-0000-0000-000000000000}"/>
          </ac:spMkLst>
        </pc:spChg>
      </pc:sldChg>
      <pc:sldChg chg="addSp delSp modSp add del mod">
        <pc:chgData name="thierry dupont" userId="3693fe2b6dc0c380" providerId="LiveId" clId="{07988E67-980E-47FB-B3AE-5FF70B49582A}" dt="2024-03-10T15:37:53.698" v="3054" actId="2696"/>
        <pc:sldMkLst>
          <pc:docMk/>
          <pc:sldMk cId="1203451191" sldId="399"/>
        </pc:sldMkLst>
        <pc:spChg chg="del">
          <ac:chgData name="thierry dupont" userId="3693fe2b6dc0c380" providerId="LiveId" clId="{07988E67-980E-47FB-B3AE-5FF70B49582A}" dt="2024-03-08T18:32:35.838" v="372" actId="478"/>
          <ac:spMkLst>
            <pc:docMk/>
            <pc:sldMk cId="1203451191" sldId="399"/>
            <ac:spMk id="2" creationId="{FF6DF615-873F-AB49-DAAB-EF0829C2AD20}"/>
          </ac:spMkLst>
        </pc:spChg>
        <pc:spChg chg="add del mod">
          <ac:chgData name="thierry dupont" userId="3693fe2b6dc0c380" providerId="LiveId" clId="{07988E67-980E-47FB-B3AE-5FF70B49582A}" dt="2024-03-08T18:33:07.584" v="380" actId="478"/>
          <ac:spMkLst>
            <pc:docMk/>
            <pc:sldMk cId="1203451191" sldId="399"/>
            <ac:spMk id="5" creationId="{5A4F515B-C346-B175-09BA-7AC50F1A65EF}"/>
          </ac:spMkLst>
        </pc:spChg>
        <pc:spChg chg="add mod">
          <ac:chgData name="thierry dupont" userId="3693fe2b6dc0c380" providerId="LiveId" clId="{07988E67-980E-47FB-B3AE-5FF70B49582A}" dt="2024-03-09T18:22:10.618" v="1112" actId="207"/>
          <ac:spMkLst>
            <pc:docMk/>
            <pc:sldMk cId="1203451191" sldId="399"/>
            <ac:spMk id="6" creationId="{14121C7F-9901-4464-E69E-09AE4FBEFBBF}"/>
          </ac:spMkLst>
        </pc:spChg>
        <pc:spChg chg="add mod">
          <ac:chgData name="thierry dupont" userId="3693fe2b6dc0c380" providerId="LiveId" clId="{07988E67-980E-47FB-B3AE-5FF70B49582A}" dt="2024-03-08T18:33:59.770" v="393" actId="20577"/>
          <ac:spMkLst>
            <pc:docMk/>
            <pc:sldMk cId="1203451191" sldId="399"/>
            <ac:spMk id="7" creationId="{4851E16F-E88C-5EBB-303E-D60EBABC73F8}"/>
          </ac:spMkLst>
        </pc:spChg>
        <pc:picChg chg="del">
          <ac:chgData name="thierry dupont" userId="3693fe2b6dc0c380" providerId="LiveId" clId="{07988E67-980E-47FB-B3AE-5FF70B49582A}" dt="2024-03-08T18:32:35.838" v="372" actId="478"/>
          <ac:picMkLst>
            <pc:docMk/>
            <pc:sldMk cId="1203451191" sldId="399"/>
            <ac:picMk id="3" creationId="{2532728B-3F39-92A1-1C87-A13882D00233}"/>
          </ac:picMkLst>
        </pc:picChg>
        <pc:picChg chg="del">
          <ac:chgData name="thierry dupont" userId="3693fe2b6dc0c380" providerId="LiveId" clId="{07988E67-980E-47FB-B3AE-5FF70B49582A}" dt="2024-03-08T18:32:37.587" v="373" actId="478"/>
          <ac:picMkLst>
            <pc:docMk/>
            <pc:sldMk cId="1203451191" sldId="399"/>
            <ac:picMk id="4" creationId="{2091147E-4418-6A05-65B1-83CFA56EADAB}"/>
          </ac:picMkLst>
        </pc:picChg>
        <pc:picChg chg="add mod">
          <ac:chgData name="thierry dupont" userId="3693fe2b6dc0c380" providerId="LiveId" clId="{07988E67-980E-47FB-B3AE-5FF70B49582A}" dt="2024-03-09T18:19:02.552" v="1081" actId="1076"/>
          <ac:picMkLst>
            <pc:docMk/>
            <pc:sldMk cId="1203451191" sldId="399"/>
            <ac:picMk id="9" creationId="{58346509-449D-1D3F-1DA7-5D5B067F0907}"/>
          </ac:picMkLst>
        </pc:picChg>
        <pc:picChg chg="del">
          <ac:chgData name="thierry dupont" userId="3693fe2b6dc0c380" providerId="LiveId" clId="{07988E67-980E-47FB-B3AE-5FF70B49582A}" dt="2024-03-08T18:32:35.838" v="372" actId="478"/>
          <ac:picMkLst>
            <pc:docMk/>
            <pc:sldMk cId="1203451191" sldId="399"/>
            <ac:picMk id="12" creationId="{0621055C-BBAE-760D-1F25-B73F87179550}"/>
          </ac:picMkLst>
        </pc:picChg>
        <pc:picChg chg="add mod">
          <ac:chgData name="thierry dupont" userId="3693fe2b6dc0c380" providerId="LiveId" clId="{07988E67-980E-47FB-B3AE-5FF70B49582A}" dt="2024-03-09T18:18:58.865" v="1080" actId="1076"/>
          <ac:picMkLst>
            <pc:docMk/>
            <pc:sldMk cId="1203451191" sldId="399"/>
            <ac:picMk id="1026" creationId="{3DCC4BCE-D715-4511-F2D0-D8628FF0A5C9}"/>
          </ac:picMkLst>
        </pc:picChg>
      </pc:sldChg>
      <pc:sldChg chg="add">
        <pc:chgData name="thierry dupont" userId="3693fe2b6dc0c380" providerId="LiveId" clId="{07988E67-980E-47FB-B3AE-5FF70B49582A}" dt="2024-03-10T15:38:12.695" v="3055"/>
        <pc:sldMkLst>
          <pc:docMk/>
          <pc:sldMk cId="1359726210" sldId="399"/>
        </pc:sldMkLst>
      </pc:sldChg>
      <pc:sldChg chg="modSp add mod ord">
        <pc:chgData name="thierry dupont" userId="3693fe2b6dc0c380" providerId="LiveId" clId="{07988E67-980E-47FB-B3AE-5FF70B49582A}" dt="2024-03-10T15:12:04.657" v="2184" actId="20577"/>
        <pc:sldMkLst>
          <pc:docMk/>
          <pc:sldMk cId="1122602795" sldId="400"/>
        </pc:sldMkLst>
        <pc:spChg chg="mod">
          <ac:chgData name="thierry dupont" userId="3693fe2b6dc0c380" providerId="LiveId" clId="{07988E67-980E-47FB-B3AE-5FF70B49582A}" dt="2024-03-10T15:12:04.657" v="2184" actId="20577"/>
          <ac:spMkLst>
            <pc:docMk/>
            <pc:sldMk cId="1122602795" sldId="400"/>
            <ac:spMk id="2" creationId="{F9E9FFBA-257E-47D5-B2FB-7116DB10D768}"/>
          </ac:spMkLst>
        </pc:spChg>
        <pc:spChg chg="mod">
          <ac:chgData name="thierry dupont" userId="3693fe2b6dc0c380" providerId="LiveId" clId="{07988E67-980E-47FB-B3AE-5FF70B49582A}" dt="2024-03-09T18:27:16.489" v="1215" actId="20577"/>
          <ac:spMkLst>
            <pc:docMk/>
            <pc:sldMk cId="1122602795" sldId="400"/>
            <ac:spMk id="3" creationId="{422111AA-BD9F-4234-A296-6E02E7D659D3}"/>
          </ac:spMkLst>
        </pc:spChg>
      </pc:sldChg>
      <pc:sldChg chg="modSp add del mod">
        <pc:chgData name="thierry dupont" userId="3693fe2b6dc0c380" providerId="LiveId" clId="{07988E67-980E-47FB-B3AE-5FF70B49582A}" dt="2024-03-09T18:25:14.622" v="1178" actId="47"/>
        <pc:sldMkLst>
          <pc:docMk/>
          <pc:sldMk cId="1447012941" sldId="400"/>
        </pc:sldMkLst>
        <pc:spChg chg="mod">
          <ac:chgData name="thierry dupont" userId="3693fe2b6dc0c380" providerId="LiveId" clId="{07988E67-980E-47FB-B3AE-5FF70B49582A}" dt="2024-03-09T18:23:50.170" v="1174" actId="113"/>
          <ac:spMkLst>
            <pc:docMk/>
            <pc:sldMk cId="1447012941" sldId="400"/>
            <ac:spMk id="2" creationId="{F9E9FFBA-257E-47D5-B2FB-7116DB10D768}"/>
          </ac:spMkLst>
        </pc:spChg>
      </pc:sldChg>
      <pc:sldChg chg="add del">
        <pc:chgData name="thierry dupont" userId="3693fe2b6dc0c380" providerId="LiveId" clId="{07988E67-980E-47FB-B3AE-5FF70B49582A}" dt="2024-03-08T18:39:05.326" v="416" actId="47"/>
        <pc:sldMkLst>
          <pc:docMk/>
          <pc:sldMk cId="3901457161" sldId="400"/>
        </pc:sldMkLst>
      </pc:sldChg>
      <pc:sldChg chg="modSp add del mod">
        <pc:chgData name="thierry dupont" userId="3693fe2b6dc0c380" providerId="LiveId" clId="{07988E67-980E-47FB-B3AE-5FF70B49582A}" dt="2024-03-09T18:45:14.758" v="1687" actId="47"/>
        <pc:sldMkLst>
          <pc:docMk/>
          <pc:sldMk cId="1871477224" sldId="401"/>
        </pc:sldMkLst>
        <pc:spChg chg="mod">
          <ac:chgData name="thierry dupont" userId="3693fe2b6dc0c380" providerId="LiveId" clId="{07988E67-980E-47FB-B3AE-5FF70B49582A}" dt="2024-03-09T18:42:51.430" v="1596" actId="113"/>
          <ac:spMkLst>
            <pc:docMk/>
            <pc:sldMk cId="1871477224" sldId="401"/>
            <ac:spMk id="2" creationId="{F9E9FFBA-257E-47D5-B2FB-7116DB10D768}"/>
          </ac:spMkLst>
        </pc:spChg>
        <pc:spChg chg="mod">
          <ac:chgData name="thierry dupont" userId="3693fe2b6dc0c380" providerId="LiveId" clId="{07988E67-980E-47FB-B3AE-5FF70B49582A}" dt="2024-03-09T18:36:02.192" v="1404" actId="20577"/>
          <ac:spMkLst>
            <pc:docMk/>
            <pc:sldMk cId="1871477224" sldId="401"/>
            <ac:spMk id="3" creationId="{422111AA-BD9F-4234-A296-6E02E7D659D3}"/>
          </ac:spMkLst>
        </pc:spChg>
      </pc:sldChg>
      <pc:sldChg chg="modSp add mod">
        <pc:chgData name="thierry dupont" userId="3693fe2b6dc0c380" providerId="LiveId" clId="{07988E67-980E-47FB-B3AE-5FF70B49582A}" dt="2024-03-10T15:07:09.889" v="2057" actId="20577"/>
        <pc:sldMkLst>
          <pc:docMk/>
          <pc:sldMk cId="112708493" sldId="402"/>
        </pc:sldMkLst>
        <pc:spChg chg="mod">
          <ac:chgData name="thierry dupont" userId="3693fe2b6dc0c380" providerId="LiveId" clId="{07988E67-980E-47FB-B3AE-5FF70B49582A}" dt="2024-03-10T15:07:09.889" v="2057" actId="20577"/>
          <ac:spMkLst>
            <pc:docMk/>
            <pc:sldMk cId="112708493" sldId="402"/>
            <ac:spMk id="2" creationId="{F9E9FFBA-257E-47D5-B2FB-7116DB10D768}"/>
          </ac:spMkLst>
        </pc:spChg>
        <pc:spChg chg="mod">
          <ac:chgData name="thierry dupont" userId="3693fe2b6dc0c380" providerId="LiveId" clId="{07988E67-980E-47FB-B3AE-5FF70B49582A}" dt="2024-03-09T18:45:11.712" v="1686" actId="20577"/>
          <ac:spMkLst>
            <pc:docMk/>
            <pc:sldMk cId="112708493" sldId="402"/>
            <ac:spMk id="3" creationId="{422111AA-BD9F-4234-A296-6E02E7D659D3}"/>
          </ac:spMkLst>
        </pc:spChg>
      </pc:sldChg>
      <pc:sldChg chg="modSp add mod">
        <pc:chgData name="thierry dupont" userId="3693fe2b6dc0c380" providerId="LiveId" clId="{07988E67-980E-47FB-B3AE-5FF70B49582A}" dt="2024-03-10T15:06:04.301" v="2043" actId="113"/>
        <pc:sldMkLst>
          <pc:docMk/>
          <pc:sldMk cId="1599257428" sldId="403"/>
        </pc:sldMkLst>
        <pc:spChg chg="mod">
          <ac:chgData name="thierry dupont" userId="3693fe2b6dc0c380" providerId="LiveId" clId="{07988E67-980E-47FB-B3AE-5FF70B49582A}" dt="2024-03-10T15:06:04.301" v="2043" actId="113"/>
          <ac:spMkLst>
            <pc:docMk/>
            <pc:sldMk cId="1599257428" sldId="403"/>
            <ac:spMk id="2" creationId="{F9E9FFBA-257E-47D5-B2FB-7116DB10D768}"/>
          </ac:spMkLst>
        </pc:spChg>
        <pc:spChg chg="mod">
          <ac:chgData name="thierry dupont" userId="3693fe2b6dc0c380" providerId="LiveId" clId="{07988E67-980E-47FB-B3AE-5FF70B49582A}" dt="2024-03-09T18:45:53.540" v="1689" actId="20577"/>
          <ac:spMkLst>
            <pc:docMk/>
            <pc:sldMk cId="1599257428" sldId="403"/>
            <ac:spMk id="3" creationId="{422111AA-BD9F-4234-A296-6E02E7D659D3}"/>
          </ac:spMkLst>
        </pc:spChg>
      </pc:sldChg>
      <pc:sldChg chg="modSp add mod">
        <pc:chgData name="thierry dupont" userId="3693fe2b6dc0c380" providerId="LiveId" clId="{07988E67-980E-47FB-B3AE-5FF70B49582A}" dt="2024-03-10T15:19:10.286" v="2331" actId="20577"/>
        <pc:sldMkLst>
          <pc:docMk/>
          <pc:sldMk cId="4116891051" sldId="404"/>
        </pc:sldMkLst>
        <pc:spChg chg="mod">
          <ac:chgData name="thierry dupont" userId="3693fe2b6dc0c380" providerId="LiveId" clId="{07988E67-980E-47FB-B3AE-5FF70B49582A}" dt="2024-03-10T15:18:28.681" v="2323" actId="6549"/>
          <ac:spMkLst>
            <pc:docMk/>
            <pc:sldMk cId="4116891051" sldId="404"/>
            <ac:spMk id="2" creationId="{F9E9FFBA-257E-47D5-B2FB-7116DB10D768}"/>
          </ac:spMkLst>
        </pc:spChg>
        <pc:spChg chg="mod">
          <ac:chgData name="thierry dupont" userId="3693fe2b6dc0c380" providerId="LiveId" clId="{07988E67-980E-47FB-B3AE-5FF70B49582A}" dt="2024-03-10T15:19:10.286" v="2331" actId="20577"/>
          <ac:spMkLst>
            <pc:docMk/>
            <pc:sldMk cId="4116891051" sldId="404"/>
            <ac:spMk id="3" creationId="{422111AA-BD9F-4234-A296-6E02E7D659D3}"/>
          </ac:spMkLst>
        </pc:spChg>
      </pc:sldChg>
      <pc:sldChg chg="modSp add mod">
        <pc:chgData name="thierry dupont" userId="3693fe2b6dc0c380" providerId="LiveId" clId="{07988E67-980E-47FB-B3AE-5FF70B49582A}" dt="2024-03-10T15:22:55.294" v="2372" actId="20577"/>
        <pc:sldMkLst>
          <pc:docMk/>
          <pc:sldMk cId="2521556286" sldId="405"/>
        </pc:sldMkLst>
        <pc:spChg chg="mod">
          <ac:chgData name="thierry dupont" userId="3693fe2b6dc0c380" providerId="LiveId" clId="{07988E67-980E-47FB-B3AE-5FF70B49582A}" dt="2024-03-10T15:22:34.142" v="2354" actId="20577"/>
          <ac:spMkLst>
            <pc:docMk/>
            <pc:sldMk cId="2521556286" sldId="405"/>
            <ac:spMk id="2" creationId="{F9E9FFBA-257E-47D5-B2FB-7116DB10D768}"/>
          </ac:spMkLst>
        </pc:spChg>
        <pc:spChg chg="mod">
          <ac:chgData name="thierry dupont" userId="3693fe2b6dc0c380" providerId="LiveId" clId="{07988E67-980E-47FB-B3AE-5FF70B49582A}" dt="2024-03-10T15:22:55.294" v="2372" actId="20577"/>
          <ac:spMkLst>
            <pc:docMk/>
            <pc:sldMk cId="2521556286" sldId="405"/>
            <ac:spMk id="3" creationId="{422111AA-BD9F-4234-A296-6E02E7D659D3}"/>
          </ac:spMkLst>
        </pc:spChg>
      </pc:sldChg>
      <pc:sldChg chg="addSp delSp modSp add mod">
        <pc:chgData name="thierry dupont" userId="3693fe2b6dc0c380" providerId="LiveId" clId="{07988E67-980E-47FB-B3AE-5FF70B49582A}" dt="2024-03-10T15:31:08.009" v="2971" actId="113"/>
        <pc:sldMkLst>
          <pc:docMk/>
          <pc:sldMk cId="2973799241" sldId="406"/>
        </pc:sldMkLst>
        <pc:spChg chg="mod">
          <ac:chgData name="thierry dupont" userId="3693fe2b6dc0c380" providerId="LiveId" clId="{07988E67-980E-47FB-B3AE-5FF70B49582A}" dt="2024-03-10T15:31:08.009" v="2971" actId="113"/>
          <ac:spMkLst>
            <pc:docMk/>
            <pc:sldMk cId="2973799241" sldId="406"/>
            <ac:spMk id="2" creationId="{F9E9FFBA-257E-47D5-B2FB-7116DB10D768}"/>
          </ac:spMkLst>
        </pc:spChg>
        <pc:spChg chg="mod">
          <ac:chgData name="thierry dupont" userId="3693fe2b6dc0c380" providerId="LiveId" clId="{07988E67-980E-47FB-B3AE-5FF70B49582A}" dt="2024-03-10T15:23:41.487" v="2378"/>
          <ac:spMkLst>
            <pc:docMk/>
            <pc:sldMk cId="2973799241" sldId="406"/>
            <ac:spMk id="3" creationId="{422111AA-BD9F-4234-A296-6E02E7D659D3}"/>
          </ac:spMkLst>
        </pc:spChg>
        <pc:spChg chg="add del">
          <ac:chgData name="thierry dupont" userId="3693fe2b6dc0c380" providerId="LiveId" clId="{07988E67-980E-47FB-B3AE-5FF70B49582A}" dt="2024-03-10T15:28:43.241" v="2800" actId="22"/>
          <ac:spMkLst>
            <pc:docMk/>
            <pc:sldMk cId="2973799241" sldId="406"/>
            <ac:spMk id="5" creationId="{2AC6D5F4-7F09-C8BC-8FF7-B8F9167CC85B}"/>
          </ac:spMkLst>
        </pc:spChg>
      </pc:sldChg>
      <pc:sldChg chg="modSp add mod">
        <pc:chgData name="thierry dupont" userId="3693fe2b6dc0c380" providerId="LiveId" clId="{07988E67-980E-47FB-B3AE-5FF70B49582A}" dt="2024-03-10T15:39:07.790" v="3067" actId="20577"/>
        <pc:sldMkLst>
          <pc:docMk/>
          <pc:sldMk cId="3482777216" sldId="407"/>
        </pc:sldMkLst>
        <pc:spChg chg="mod">
          <ac:chgData name="thierry dupont" userId="3693fe2b6dc0c380" providerId="LiveId" clId="{07988E67-980E-47FB-B3AE-5FF70B49582A}" dt="2024-03-10T15:39:07.790" v="3067" actId="20577"/>
          <ac:spMkLst>
            <pc:docMk/>
            <pc:sldMk cId="3482777216" sldId="407"/>
            <ac:spMk id="2" creationId="{00000000-0000-0000-0000-000000000000}"/>
          </ac:spMkLst>
        </pc:spChg>
        <pc:spChg chg="mod">
          <ac:chgData name="thierry dupont" userId="3693fe2b6dc0c380" providerId="LiveId" clId="{07988E67-980E-47FB-B3AE-5FF70B49582A}" dt="2024-03-10T15:39:03.556" v="3065" actId="20577"/>
          <ac:spMkLst>
            <pc:docMk/>
            <pc:sldMk cId="3482777216" sldId="407"/>
            <ac:spMk id="186" creationId="{00000000-0000-0000-0000-000000000000}"/>
          </ac:spMkLst>
        </pc:spChg>
      </pc:sldChg>
      <pc:sldMasterChg chg="delSp mod">
        <pc:chgData name="thierry dupont" userId="3693fe2b6dc0c380" providerId="LiveId" clId="{07988E67-980E-47FB-B3AE-5FF70B49582A}" dt="2024-03-10T15:41:57.142" v="3106" actId="478"/>
        <pc:sldMasterMkLst>
          <pc:docMk/>
          <pc:sldMasterMk cId="0" sldId="2147483648"/>
        </pc:sldMasterMkLst>
        <pc:spChg chg="del">
          <ac:chgData name="thierry dupont" userId="3693fe2b6dc0c380" providerId="LiveId" clId="{07988E67-980E-47FB-B3AE-5FF70B49582A}" dt="2024-03-10T15:41:57.142" v="3106" actId="478"/>
          <ac:spMkLst>
            <pc:docMk/>
            <pc:sldMasterMk cId="0" sldId="2147483648"/>
            <ac:spMk id="5" creationId="{00000000-0000-0000-0000-000000000000}"/>
          </ac:spMkLst>
        </pc:sp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9EA9DD-FC2A-4C66-B3B6-497CD19F342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3E2351D-E39F-4703-825C-E79BB541297B}">
      <dgm:prSet/>
      <dgm:spPr/>
      <dgm:t>
        <a:bodyPr/>
        <a:lstStyle/>
        <a:p>
          <a:r>
            <a:rPr lang="fr-FR"/>
            <a:t>Reduction du stress </a:t>
          </a:r>
          <a:endParaRPr lang="en-US"/>
        </a:p>
      </dgm:t>
    </dgm:pt>
    <dgm:pt modelId="{375811B6-1741-4F4C-A145-B053D32C0038}" type="parTrans" cxnId="{6BBE5CC8-A914-4BD5-8DD6-61FCFFEA3E82}">
      <dgm:prSet/>
      <dgm:spPr/>
      <dgm:t>
        <a:bodyPr/>
        <a:lstStyle/>
        <a:p>
          <a:endParaRPr lang="en-US"/>
        </a:p>
      </dgm:t>
    </dgm:pt>
    <dgm:pt modelId="{8DB8986F-8123-4591-B364-002EF8BFCF05}" type="sibTrans" cxnId="{6BBE5CC8-A914-4BD5-8DD6-61FCFFEA3E82}">
      <dgm:prSet/>
      <dgm:spPr/>
      <dgm:t>
        <a:bodyPr/>
        <a:lstStyle/>
        <a:p>
          <a:endParaRPr lang="en-US"/>
        </a:p>
      </dgm:t>
    </dgm:pt>
    <dgm:pt modelId="{737E06BA-8DB0-4FB6-92C6-912F6315C913}">
      <dgm:prSet/>
      <dgm:spPr/>
      <dgm:t>
        <a:bodyPr/>
        <a:lstStyle/>
        <a:p>
          <a:r>
            <a:rPr lang="fr-FR"/>
            <a:t>Confiance en soi </a:t>
          </a:r>
          <a:endParaRPr lang="en-US"/>
        </a:p>
      </dgm:t>
    </dgm:pt>
    <dgm:pt modelId="{3D206BA5-6279-4B44-872D-05DBA4BD1313}" type="parTrans" cxnId="{B0EBC84D-847E-4789-B7C3-42FE87E27BD5}">
      <dgm:prSet/>
      <dgm:spPr/>
      <dgm:t>
        <a:bodyPr/>
        <a:lstStyle/>
        <a:p>
          <a:endParaRPr lang="en-US"/>
        </a:p>
      </dgm:t>
    </dgm:pt>
    <dgm:pt modelId="{2331A6A6-AFB5-4191-8E84-4DA19227C97A}" type="sibTrans" cxnId="{B0EBC84D-847E-4789-B7C3-42FE87E27BD5}">
      <dgm:prSet/>
      <dgm:spPr/>
      <dgm:t>
        <a:bodyPr/>
        <a:lstStyle/>
        <a:p>
          <a:endParaRPr lang="en-US"/>
        </a:p>
      </dgm:t>
    </dgm:pt>
    <dgm:pt modelId="{B7DC5E00-1D39-4583-8846-B3307C03C43E}">
      <dgm:prSet/>
      <dgm:spPr/>
      <dgm:t>
        <a:bodyPr/>
        <a:lstStyle/>
        <a:p>
          <a:r>
            <a:rPr lang="fr-FR"/>
            <a:t>Ancrage mentale</a:t>
          </a:r>
          <a:endParaRPr lang="en-US"/>
        </a:p>
      </dgm:t>
    </dgm:pt>
    <dgm:pt modelId="{FC951BC9-9157-4BC0-9BB9-9FA4A6D061D0}" type="parTrans" cxnId="{0A149D11-965C-4ADA-A6C0-DBB251A76BC1}">
      <dgm:prSet/>
      <dgm:spPr/>
      <dgm:t>
        <a:bodyPr/>
        <a:lstStyle/>
        <a:p>
          <a:endParaRPr lang="en-US"/>
        </a:p>
      </dgm:t>
    </dgm:pt>
    <dgm:pt modelId="{3A289FF5-4164-4239-BFEB-BF19550E4F7F}" type="sibTrans" cxnId="{0A149D11-965C-4ADA-A6C0-DBB251A76BC1}">
      <dgm:prSet/>
      <dgm:spPr/>
      <dgm:t>
        <a:bodyPr/>
        <a:lstStyle/>
        <a:p>
          <a:endParaRPr lang="en-US"/>
        </a:p>
      </dgm:t>
    </dgm:pt>
    <dgm:pt modelId="{1464EBD2-0A29-4E72-B2A2-EC1CD75C3233}">
      <dgm:prSet/>
      <dgm:spPr/>
      <dgm:t>
        <a:bodyPr/>
        <a:lstStyle/>
        <a:p>
          <a:r>
            <a:rPr lang="fr-FR"/>
            <a:t>Rafraichir un geste, une notion après une longue interruption de vol ( REV)</a:t>
          </a:r>
          <a:endParaRPr lang="en-US"/>
        </a:p>
      </dgm:t>
    </dgm:pt>
    <dgm:pt modelId="{F4794194-23F2-4A26-A68A-9F24E27380D1}" type="parTrans" cxnId="{0D35E487-6339-4E8D-B630-C2F835FDAEE8}">
      <dgm:prSet/>
      <dgm:spPr/>
      <dgm:t>
        <a:bodyPr/>
        <a:lstStyle/>
        <a:p>
          <a:endParaRPr lang="en-US"/>
        </a:p>
      </dgm:t>
    </dgm:pt>
    <dgm:pt modelId="{243FB207-9600-48E4-A9E2-E38F99B6C48D}" type="sibTrans" cxnId="{0D35E487-6339-4E8D-B630-C2F835FDAEE8}">
      <dgm:prSet/>
      <dgm:spPr/>
      <dgm:t>
        <a:bodyPr/>
        <a:lstStyle/>
        <a:p>
          <a:endParaRPr lang="en-US"/>
        </a:p>
      </dgm:t>
    </dgm:pt>
    <dgm:pt modelId="{FC6C9D5A-BE2E-40C8-AB98-5BD51585BD47}">
      <dgm:prSet/>
      <dgm:spPr/>
      <dgm:t>
        <a:bodyPr/>
        <a:lstStyle/>
        <a:p>
          <a:r>
            <a:rPr lang="fr-FR"/>
            <a:t>Pre-activation mentale avant un test en vol ( Brevet – Prorogation – Renouvellement )</a:t>
          </a:r>
          <a:endParaRPr lang="en-US"/>
        </a:p>
      </dgm:t>
    </dgm:pt>
    <dgm:pt modelId="{8D3FA0F7-413F-42F5-AF93-19ADF8702C0B}" type="parTrans" cxnId="{403387D8-A13A-44B3-9AA1-0D485D7F67FA}">
      <dgm:prSet/>
      <dgm:spPr/>
      <dgm:t>
        <a:bodyPr/>
        <a:lstStyle/>
        <a:p>
          <a:endParaRPr lang="en-US"/>
        </a:p>
      </dgm:t>
    </dgm:pt>
    <dgm:pt modelId="{B0261B6A-6169-4D25-B365-18B5F4E7CFA8}" type="sibTrans" cxnId="{403387D8-A13A-44B3-9AA1-0D485D7F67FA}">
      <dgm:prSet/>
      <dgm:spPr/>
      <dgm:t>
        <a:bodyPr/>
        <a:lstStyle/>
        <a:p>
          <a:endParaRPr lang="en-US"/>
        </a:p>
      </dgm:t>
    </dgm:pt>
    <dgm:pt modelId="{2C6A822C-31B2-4A8F-B030-16B36671CF53}">
      <dgm:prSet/>
      <dgm:spPr/>
      <dgm:t>
        <a:bodyPr/>
        <a:lstStyle/>
        <a:p>
          <a:r>
            <a:rPr lang="fr-FR"/>
            <a:t>Amélioration une fois en vol des processus décisionnels </a:t>
          </a:r>
          <a:endParaRPr lang="en-US"/>
        </a:p>
      </dgm:t>
    </dgm:pt>
    <dgm:pt modelId="{07A98F3C-EACC-49DF-9BA7-5B76B8C25D93}" type="parTrans" cxnId="{039BE041-F67C-43A3-9173-9480582AA283}">
      <dgm:prSet/>
      <dgm:spPr/>
      <dgm:t>
        <a:bodyPr/>
        <a:lstStyle/>
        <a:p>
          <a:endParaRPr lang="en-US"/>
        </a:p>
      </dgm:t>
    </dgm:pt>
    <dgm:pt modelId="{43438DFF-F9CB-4176-98B9-3AAA2C251E29}" type="sibTrans" cxnId="{039BE041-F67C-43A3-9173-9480582AA283}">
      <dgm:prSet/>
      <dgm:spPr/>
      <dgm:t>
        <a:bodyPr/>
        <a:lstStyle/>
        <a:p>
          <a:endParaRPr lang="en-US"/>
        </a:p>
      </dgm:t>
    </dgm:pt>
    <dgm:pt modelId="{FE100302-923D-42DB-BCA8-DCB985868BBB}">
      <dgm:prSet/>
      <dgm:spPr/>
      <dgm:t>
        <a:bodyPr/>
        <a:lstStyle/>
        <a:p>
          <a:r>
            <a:rPr lang="fr-FR"/>
            <a:t>Libérer des ressources cognitive quand la charge de travail augmente </a:t>
          </a:r>
          <a:endParaRPr lang="en-US"/>
        </a:p>
      </dgm:t>
    </dgm:pt>
    <dgm:pt modelId="{C4177B24-F0EB-4D14-8968-8E2F22A0C108}" type="parTrans" cxnId="{BE666A65-073B-461D-9589-EDBCFC064079}">
      <dgm:prSet/>
      <dgm:spPr/>
      <dgm:t>
        <a:bodyPr/>
        <a:lstStyle/>
        <a:p>
          <a:endParaRPr lang="en-US"/>
        </a:p>
      </dgm:t>
    </dgm:pt>
    <dgm:pt modelId="{C9A34C0D-E98B-4723-A0CF-4F69CA61F1BA}" type="sibTrans" cxnId="{BE666A65-073B-461D-9589-EDBCFC064079}">
      <dgm:prSet/>
      <dgm:spPr/>
      <dgm:t>
        <a:bodyPr/>
        <a:lstStyle/>
        <a:p>
          <a:endParaRPr lang="en-US"/>
        </a:p>
      </dgm:t>
    </dgm:pt>
    <dgm:pt modelId="{C5FFA2E3-DCE1-2A41-882B-110C2A71F47E}" type="pres">
      <dgm:prSet presAssocID="{D79EA9DD-FC2A-4C66-B3B6-497CD19F342E}" presName="linear" presStyleCnt="0">
        <dgm:presLayoutVars>
          <dgm:animLvl val="lvl"/>
          <dgm:resizeHandles val="exact"/>
        </dgm:presLayoutVars>
      </dgm:prSet>
      <dgm:spPr/>
    </dgm:pt>
    <dgm:pt modelId="{5AA10E57-829E-4D4B-AD9C-F2E3F4A4EAA8}" type="pres">
      <dgm:prSet presAssocID="{A3E2351D-E39F-4703-825C-E79BB541297B}" presName="parentText" presStyleLbl="node1" presStyleIdx="0" presStyleCnt="7">
        <dgm:presLayoutVars>
          <dgm:chMax val="0"/>
          <dgm:bulletEnabled val="1"/>
        </dgm:presLayoutVars>
      </dgm:prSet>
      <dgm:spPr/>
    </dgm:pt>
    <dgm:pt modelId="{29BD48AC-EA9F-6C4B-AC72-ABB3CCEAE60F}" type="pres">
      <dgm:prSet presAssocID="{8DB8986F-8123-4591-B364-002EF8BFCF05}" presName="spacer" presStyleCnt="0"/>
      <dgm:spPr/>
    </dgm:pt>
    <dgm:pt modelId="{B1593315-E790-604C-B23C-6929157005C3}" type="pres">
      <dgm:prSet presAssocID="{737E06BA-8DB0-4FB6-92C6-912F6315C913}" presName="parentText" presStyleLbl="node1" presStyleIdx="1" presStyleCnt="7">
        <dgm:presLayoutVars>
          <dgm:chMax val="0"/>
          <dgm:bulletEnabled val="1"/>
        </dgm:presLayoutVars>
      </dgm:prSet>
      <dgm:spPr/>
    </dgm:pt>
    <dgm:pt modelId="{A3BEE4B6-E07C-134A-9285-64BD7B302A1D}" type="pres">
      <dgm:prSet presAssocID="{2331A6A6-AFB5-4191-8E84-4DA19227C97A}" presName="spacer" presStyleCnt="0"/>
      <dgm:spPr/>
    </dgm:pt>
    <dgm:pt modelId="{66F1F1B4-0644-454D-ACAB-09418BF78544}" type="pres">
      <dgm:prSet presAssocID="{B7DC5E00-1D39-4583-8846-B3307C03C43E}" presName="parentText" presStyleLbl="node1" presStyleIdx="2" presStyleCnt="7">
        <dgm:presLayoutVars>
          <dgm:chMax val="0"/>
          <dgm:bulletEnabled val="1"/>
        </dgm:presLayoutVars>
      </dgm:prSet>
      <dgm:spPr/>
    </dgm:pt>
    <dgm:pt modelId="{FD51F4D0-2B63-DA43-B686-0A50EADD55EA}" type="pres">
      <dgm:prSet presAssocID="{3A289FF5-4164-4239-BFEB-BF19550E4F7F}" presName="spacer" presStyleCnt="0"/>
      <dgm:spPr/>
    </dgm:pt>
    <dgm:pt modelId="{7918B84F-FA0A-7D4E-87BE-220B99998C20}" type="pres">
      <dgm:prSet presAssocID="{1464EBD2-0A29-4E72-B2A2-EC1CD75C3233}" presName="parentText" presStyleLbl="node1" presStyleIdx="3" presStyleCnt="7">
        <dgm:presLayoutVars>
          <dgm:chMax val="0"/>
          <dgm:bulletEnabled val="1"/>
        </dgm:presLayoutVars>
      </dgm:prSet>
      <dgm:spPr/>
    </dgm:pt>
    <dgm:pt modelId="{954C1159-CB61-714D-BCB0-BAEB9A478E70}" type="pres">
      <dgm:prSet presAssocID="{243FB207-9600-48E4-A9E2-E38F99B6C48D}" presName="spacer" presStyleCnt="0"/>
      <dgm:spPr/>
    </dgm:pt>
    <dgm:pt modelId="{D6401FA7-CB24-F843-97D5-CF3C750D16EB}" type="pres">
      <dgm:prSet presAssocID="{FC6C9D5A-BE2E-40C8-AB98-5BD51585BD47}" presName="parentText" presStyleLbl="node1" presStyleIdx="4" presStyleCnt="7">
        <dgm:presLayoutVars>
          <dgm:chMax val="0"/>
          <dgm:bulletEnabled val="1"/>
        </dgm:presLayoutVars>
      </dgm:prSet>
      <dgm:spPr/>
    </dgm:pt>
    <dgm:pt modelId="{49FADCBB-5393-5249-95C1-C7F0FDFE8F22}" type="pres">
      <dgm:prSet presAssocID="{B0261B6A-6169-4D25-B365-18B5F4E7CFA8}" presName="spacer" presStyleCnt="0"/>
      <dgm:spPr/>
    </dgm:pt>
    <dgm:pt modelId="{3050E0DE-D2EB-2C4F-9E47-31116CE3AF61}" type="pres">
      <dgm:prSet presAssocID="{2C6A822C-31B2-4A8F-B030-16B36671CF53}" presName="parentText" presStyleLbl="node1" presStyleIdx="5" presStyleCnt="7">
        <dgm:presLayoutVars>
          <dgm:chMax val="0"/>
          <dgm:bulletEnabled val="1"/>
        </dgm:presLayoutVars>
      </dgm:prSet>
      <dgm:spPr/>
    </dgm:pt>
    <dgm:pt modelId="{370BE073-C690-7A44-A5FE-89F5D38C8857}" type="pres">
      <dgm:prSet presAssocID="{43438DFF-F9CB-4176-98B9-3AAA2C251E29}" presName="spacer" presStyleCnt="0"/>
      <dgm:spPr/>
    </dgm:pt>
    <dgm:pt modelId="{A0A2517A-B9FB-2440-9E01-7FD89769BB62}" type="pres">
      <dgm:prSet presAssocID="{FE100302-923D-42DB-BCA8-DCB985868BBB}" presName="parentText" presStyleLbl="node1" presStyleIdx="6" presStyleCnt="7">
        <dgm:presLayoutVars>
          <dgm:chMax val="0"/>
          <dgm:bulletEnabled val="1"/>
        </dgm:presLayoutVars>
      </dgm:prSet>
      <dgm:spPr/>
    </dgm:pt>
  </dgm:ptLst>
  <dgm:cxnLst>
    <dgm:cxn modelId="{B84CAF03-BC10-B943-983F-4CD1E0D060F7}" type="presOf" srcId="{D79EA9DD-FC2A-4C66-B3B6-497CD19F342E}" destId="{C5FFA2E3-DCE1-2A41-882B-110C2A71F47E}" srcOrd="0" destOrd="0" presId="urn:microsoft.com/office/officeart/2005/8/layout/vList2"/>
    <dgm:cxn modelId="{0A149D11-965C-4ADA-A6C0-DBB251A76BC1}" srcId="{D79EA9DD-FC2A-4C66-B3B6-497CD19F342E}" destId="{B7DC5E00-1D39-4583-8846-B3307C03C43E}" srcOrd="2" destOrd="0" parTransId="{FC951BC9-9157-4BC0-9BB9-9FA4A6D061D0}" sibTransId="{3A289FF5-4164-4239-BFEB-BF19550E4F7F}"/>
    <dgm:cxn modelId="{01497E40-EAFC-1E42-85D2-FF4E6A9F5B3A}" type="presOf" srcId="{B7DC5E00-1D39-4583-8846-B3307C03C43E}" destId="{66F1F1B4-0644-454D-ACAB-09418BF78544}" srcOrd="0" destOrd="0" presId="urn:microsoft.com/office/officeart/2005/8/layout/vList2"/>
    <dgm:cxn modelId="{29260441-7B34-5447-97BD-E886C9408148}" type="presOf" srcId="{1464EBD2-0A29-4E72-B2A2-EC1CD75C3233}" destId="{7918B84F-FA0A-7D4E-87BE-220B99998C20}" srcOrd="0" destOrd="0" presId="urn:microsoft.com/office/officeart/2005/8/layout/vList2"/>
    <dgm:cxn modelId="{039BE041-F67C-43A3-9173-9480582AA283}" srcId="{D79EA9DD-FC2A-4C66-B3B6-497CD19F342E}" destId="{2C6A822C-31B2-4A8F-B030-16B36671CF53}" srcOrd="5" destOrd="0" parTransId="{07A98F3C-EACC-49DF-9BA7-5B76B8C25D93}" sibTransId="{43438DFF-F9CB-4176-98B9-3AAA2C251E29}"/>
    <dgm:cxn modelId="{30F80D63-4321-2F4C-B7D5-BA39C3639F1A}" type="presOf" srcId="{2C6A822C-31B2-4A8F-B030-16B36671CF53}" destId="{3050E0DE-D2EB-2C4F-9E47-31116CE3AF61}" srcOrd="0" destOrd="0" presId="urn:microsoft.com/office/officeart/2005/8/layout/vList2"/>
    <dgm:cxn modelId="{BE666A65-073B-461D-9589-EDBCFC064079}" srcId="{D79EA9DD-FC2A-4C66-B3B6-497CD19F342E}" destId="{FE100302-923D-42DB-BCA8-DCB985868BBB}" srcOrd="6" destOrd="0" parTransId="{C4177B24-F0EB-4D14-8968-8E2F22A0C108}" sibTransId="{C9A34C0D-E98B-4723-A0CF-4F69CA61F1BA}"/>
    <dgm:cxn modelId="{B0EBC84D-847E-4789-B7C3-42FE87E27BD5}" srcId="{D79EA9DD-FC2A-4C66-B3B6-497CD19F342E}" destId="{737E06BA-8DB0-4FB6-92C6-912F6315C913}" srcOrd="1" destOrd="0" parTransId="{3D206BA5-6279-4B44-872D-05DBA4BD1313}" sibTransId="{2331A6A6-AFB5-4191-8E84-4DA19227C97A}"/>
    <dgm:cxn modelId="{0D35E487-6339-4E8D-B630-C2F835FDAEE8}" srcId="{D79EA9DD-FC2A-4C66-B3B6-497CD19F342E}" destId="{1464EBD2-0A29-4E72-B2A2-EC1CD75C3233}" srcOrd="3" destOrd="0" parTransId="{F4794194-23F2-4A26-A68A-9F24E27380D1}" sibTransId="{243FB207-9600-48E4-A9E2-E38F99B6C48D}"/>
    <dgm:cxn modelId="{5CAA5B8E-3AE5-0A41-870A-8A2715FB43C1}" type="presOf" srcId="{FC6C9D5A-BE2E-40C8-AB98-5BD51585BD47}" destId="{D6401FA7-CB24-F843-97D5-CF3C750D16EB}" srcOrd="0" destOrd="0" presId="urn:microsoft.com/office/officeart/2005/8/layout/vList2"/>
    <dgm:cxn modelId="{71E88BB1-50AD-154F-8C27-5702F15F8334}" type="presOf" srcId="{FE100302-923D-42DB-BCA8-DCB985868BBB}" destId="{A0A2517A-B9FB-2440-9E01-7FD89769BB62}" srcOrd="0" destOrd="0" presId="urn:microsoft.com/office/officeart/2005/8/layout/vList2"/>
    <dgm:cxn modelId="{C08C7CB2-15EA-6F4C-BB86-666967F1C56E}" type="presOf" srcId="{737E06BA-8DB0-4FB6-92C6-912F6315C913}" destId="{B1593315-E790-604C-B23C-6929157005C3}" srcOrd="0" destOrd="0" presId="urn:microsoft.com/office/officeart/2005/8/layout/vList2"/>
    <dgm:cxn modelId="{6BBE5CC8-A914-4BD5-8DD6-61FCFFEA3E82}" srcId="{D79EA9DD-FC2A-4C66-B3B6-497CD19F342E}" destId="{A3E2351D-E39F-4703-825C-E79BB541297B}" srcOrd="0" destOrd="0" parTransId="{375811B6-1741-4F4C-A145-B053D32C0038}" sibTransId="{8DB8986F-8123-4591-B364-002EF8BFCF05}"/>
    <dgm:cxn modelId="{309CAAC9-4F63-674A-8250-3ED24E3A38F9}" type="presOf" srcId="{A3E2351D-E39F-4703-825C-E79BB541297B}" destId="{5AA10E57-829E-4D4B-AD9C-F2E3F4A4EAA8}" srcOrd="0" destOrd="0" presId="urn:microsoft.com/office/officeart/2005/8/layout/vList2"/>
    <dgm:cxn modelId="{403387D8-A13A-44B3-9AA1-0D485D7F67FA}" srcId="{D79EA9DD-FC2A-4C66-B3B6-497CD19F342E}" destId="{FC6C9D5A-BE2E-40C8-AB98-5BD51585BD47}" srcOrd="4" destOrd="0" parTransId="{8D3FA0F7-413F-42F5-AF93-19ADF8702C0B}" sibTransId="{B0261B6A-6169-4D25-B365-18B5F4E7CFA8}"/>
    <dgm:cxn modelId="{1D665E3A-3D54-8840-B44E-C833C80D5283}" type="presParOf" srcId="{C5FFA2E3-DCE1-2A41-882B-110C2A71F47E}" destId="{5AA10E57-829E-4D4B-AD9C-F2E3F4A4EAA8}" srcOrd="0" destOrd="0" presId="urn:microsoft.com/office/officeart/2005/8/layout/vList2"/>
    <dgm:cxn modelId="{EDDAE85F-708E-1C47-B821-2916A5548725}" type="presParOf" srcId="{C5FFA2E3-DCE1-2A41-882B-110C2A71F47E}" destId="{29BD48AC-EA9F-6C4B-AC72-ABB3CCEAE60F}" srcOrd="1" destOrd="0" presId="urn:microsoft.com/office/officeart/2005/8/layout/vList2"/>
    <dgm:cxn modelId="{6D23A9F7-E322-1846-BB47-023DDD3C6DD9}" type="presParOf" srcId="{C5FFA2E3-DCE1-2A41-882B-110C2A71F47E}" destId="{B1593315-E790-604C-B23C-6929157005C3}" srcOrd="2" destOrd="0" presId="urn:microsoft.com/office/officeart/2005/8/layout/vList2"/>
    <dgm:cxn modelId="{77A91B41-B47A-294B-B9D6-3AABBCB9EAFD}" type="presParOf" srcId="{C5FFA2E3-DCE1-2A41-882B-110C2A71F47E}" destId="{A3BEE4B6-E07C-134A-9285-64BD7B302A1D}" srcOrd="3" destOrd="0" presId="urn:microsoft.com/office/officeart/2005/8/layout/vList2"/>
    <dgm:cxn modelId="{545C6931-43A7-5F47-99F0-1C5678B14C76}" type="presParOf" srcId="{C5FFA2E3-DCE1-2A41-882B-110C2A71F47E}" destId="{66F1F1B4-0644-454D-ACAB-09418BF78544}" srcOrd="4" destOrd="0" presId="urn:microsoft.com/office/officeart/2005/8/layout/vList2"/>
    <dgm:cxn modelId="{3CF019D3-A1B8-4A4F-B79F-DC3ABFED1B26}" type="presParOf" srcId="{C5FFA2E3-DCE1-2A41-882B-110C2A71F47E}" destId="{FD51F4D0-2B63-DA43-B686-0A50EADD55EA}" srcOrd="5" destOrd="0" presId="urn:microsoft.com/office/officeart/2005/8/layout/vList2"/>
    <dgm:cxn modelId="{4524AB70-C947-3540-90E9-35925758A585}" type="presParOf" srcId="{C5FFA2E3-DCE1-2A41-882B-110C2A71F47E}" destId="{7918B84F-FA0A-7D4E-87BE-220B99998C20}" srcOrd="6" destOrd="0" presId="urn:microsoft.com/office/officeart/2005/8/layout/vList2"/>
    <dgm:cxn modelId="{2E4EBEB8-4FF7-CD4C-9D13-E7A2CA81CC31}" type="presParOf" srcId="{C5FFA2E3-DCE1-2A41-882B-110C2A71F47E}" destId="{954C1159-CB61-714D-BCB0-BAEB9A478E70}" srcOrd="7" destOrd="0" presId="urn:microsoft.com/office/officeart/2005/8/layout/vList2"/>
    <dgm:cxn modelId="{8846D903-2265-8547-85A8-1ABF403707C2}" type="presParOf" srcId="{C5FFA2E3-DCE1-2A41-882B-110C2A71F47E}" destId="{D6401FA7-CB24-F843-97D5-CF3C750D16EB}" srcOrd="8" destOrd="0" presId="urn:microsoft.com/office/officeart/2005/8/layout/vList2"/>
    <dgm:cxn modelId="{3920567A-9244-FA47-8849-833C4ABA37DE}" type="presParOf" srcId="{C5FFA2E3-DCE1-2A41-882B-110C2A71F47E}" destId="{49FADCBB-5393-5249-95C1-C7F0FDFE8F22}" srcOrd="9" destOrd="0" presId="urn:microsoft.com/office/officeart/2005/8/layout/vList2"/>
    <dgm:cxn modelId="{7716BE4F-0868-7E4F-B16E-3EACD31FA46C}" type="presParOf" srcId="{C5FFA2E3-DCE1-2A41-882B-110C2A71F47E}" destId="{3050E0DE-D2EB-2C4F-9E47-31116CE3AF61}" srcOrd="10" destOrd="0" presId="urn:microsoft.com/office/officeart/2005/8/layout/vList2"/>
    <dgm:cxn modelId="{58D1EAC7-DB79-654B-9D8F-E39D8706A3F5}" type="presParOf" srcId="{C5FFA2E3-DCE1-2A41-882B-110C2A71F47E}" destId="{370BE073-C690-7A44-A5FE-89F5D38C8857}" srcOrd="11" destOrd="0" presId="urn:microsoft.com/office/officeart/2005/8/layout/vList2"/>
    <dgm:cxn modelId="{42F2B2E7-271F-C145-836B-880CDA4BD83D}" type="presParOf" srcId="{C5FFA2E3-DCE1-2A41-882B-110C2A71F47E}" destId="{A0A2517A-B9FB-2440-9E01-7FD89769BB62}"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A10E57-829E-4D4B-AD9C-F2E3F4A4EAA8}">
      <dsp:nvSpPr>
        <dsp:cNvPr id="0" name=""/>
        <dsp:cNvSpPr/>
      </dsp:nvSpPr>
      <dsp:spPr>
        <a:xfrm>
          <a:off x="0" y="191281"/>
          <a:ext cx="10924700" cy="514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FR" sz="2200" kern="1200"/>
            <a:t>Reduction du stress </a:t>
          </a:r>
          <a:endParaRPr lang="en-US" sz="2200" kern="1200"/>
        </a:p>
      </dsp:txBody>
      <dsp:txXfrm>
        <a:off x="25130" y="216411"/>
        <a:ext cx="10874440" cy="464540"/>
      </dsp:txXfrm>
    </dsp:sp>
    <dsp:sp modelId="{B1593315-E790-604C-B23C-6929157005C3}">
      <dsp:nvSpPr>
        <dsp:cNvPr id="0" name=""/>
        <dsp:cNvSpPr/>
      </dsp:nvSpPr>
      <dsp:spPr>
        <a:xfrm>
          <a:off x="0" y="769441"/>
          <a:ext cx="10924700" cy="514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FR" sz="2200" kern="1200"/>
            <a:t>Confiance en soi </a:t>
          </a:r>
          <a:endParaRPr lang="en-US" sz="2200" kern="1200"/>
        </a:p>
      </dsp:txBody>
      <dsp:txXfrm>
        <a:off x="25130" y="794571"/>
        <a:ext cx="10874440" cy="464540"/>
      </dsp:txXfrm>
    </dsp:sp>
    <dsp:sp modelId="{66F1F1B4-0644-454D-ACAB-09418BF78544}">
      <dsp:nvSpPr>
        <dsp:cNvPr id="0" name=""/>
        <dsp:cNvSpPr/>
      </dsp:nvSpPr>
      <dsp:spPr>
        <a:xfrm>
          <a:off x="0" y="1347601"/>
          <a:ext cx="10924700" cy="514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FR" sz="2200" kern="1200"/>
            <a:t>Ancrage mentale</a:t>
          </a:r>
          <a:endParaRPr lang="en-US" sz="2200" kern="1200"/>
        </a:p>
      </dsp:txBody>
      <dsp:txXfrm>
        <a:off x="25130" y="1372731"/>
        <a:ext cx="10874440" cy="464540"/>
      </dsp:txXfrm>
    </dsp:sp>
    <dsp:sp modelId="{7918B84F-FA0A-7D4E-87BE-220B99998C20}">
      <dsp:nvSpPr>
        <dsp:cNvPr id="0" name=""/>
        <dsp:cNvSpPr/>
      </dsp:nvSpPr>
      <dsp:spPr>
        <a:xfrm>
          <a:off x="0" y="1925761"/>
          <a:ext cx="10924700" cy="514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FR" sz="2200" kern="1200"/>
            <a:t>Rafraichir un geste, une notion après une longue interruption de vol ( REV)</a:t>
          </a:r>
          <a:endParaRPr lang="en-US" sz="2200" kern="1200"/>
        </a:p>
      </dsp:txBody>
      <dsp:txXfrm>
        <a:off x="25130" y="1950891"/>
        <a:ext cx="10874440" cy="464540"/>
      </dsp:txXfrm>
    </dsp:sp>
    <dsp:sp modelId="{D6401FA7-CB24-F843-97D5-CF3C750D16EB}">
      <dsp:nvSpPr>
        <dsp:cNvPr id="0" name=""/>
        <dsp:cNvSpPr/>
      </dsp:nvSpPr>
      <dsp:spPr>
        <a:xfrm>
          <a:off x="0" y="2503921"/>
          <a:ext cx="10924700" cy="514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FR" sz="2200" kern="1200"/>
            <a:t>Pre-activation mentale avant un test en vol ( Brevet – Prorogation – Renouvellement )</a:t>
          </a:r>
          <a:endParaRPr lang="en-US" sz="2200" kern="1200"/>
        </a:p>
      </dsp:txBody>
      <dsp:txXfrm>
        <a:off x="25130" y="2529051"/>
        <a:ext cx="10874440" cy="464540"/>
      </dsp:txXfrm>
    </dsp:sp>
    <dsp:sp modelId="{3050E0DE-D2EB-2C4F-9E47-31116CE3AF61}">
      <dsp:nvSpPr>
        <dsp:cNvPr id="0" name=""/>
        <dsp:cNvSpPr/>
      </dsp:nvSpPr>
      <dsp:spPr>
        <a:xfrm>
          <a:off x="0" y="3082081"/>
          <a:ext cx="10924700" cy="514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FR" sz="2200" kern="1200"/>
            <a:t>Amélioration une fois en vol des processus décisionnels </a:t>
          </a:r>
          <a:endParaRPr lang="en-US" sz="2200" kern="1200"/>
        </a:p>
      </dsp:txBody>
      <dsp:txXfrm>
        <a:off x="25130" y="3107211"/>
        <a:ext cx="10874440" cy="464540"/>
      </dsp:txXfrm>
    </dsp:sp>
    <dsp:sp modelId="{A0A2517A-B9FB-2440-9E01-7FD89769BB62}">
      <dsp:nvSpPr>
        <dsp:cNvPr id="0" name=""/>
        <dsp:cNvSpPr/>
      </dsp:nvSpPr>
      <dsp:spPr>
        <a:xfrm>
          <a:off x="0" y="3660241"/>
          <a:ext cx="10924700" cy="514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FR" sz="2200" kern="1200"/>
            <a:t>Libérer des ressources cognitive quand la charge de travail augmente </a:t>
          </a:r>
          <a:endParaRPr lang="en-US" sz="2200" kern="1200"/>
        </a:p>
      </dsp:txBody>
      <dsp:txXfrm>
        <a:off x="25130" y="3685371"/>
        <a:ext cx="10874440" cy="4645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863101822"/>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 procédé est couramment utilisé par les athlètes de haut niveau. C’est ainsi qu’ils peuvent parfaire ou corriger un geste technique pour gagner des fractions de secondes ou de précieux centimètres. Cette possibilité repose sur une propriété étonnante du cerveau : quand on s’imagine en train de faire un mouvement, on active les mêmes zones cérébrales que celles liées au contrôle musculaire de cette action.</a:t>
            </a:r>
          </a:p>
          <a:p>
            <a:r>
              <a:rPr lang="fr-FR" dirty="0"/>
              <a:t>L’image, c’est la représentation ou la visualisation que se fait le mental d’un geste, d’un évènement, ou d’une situation, et cela par le biais des expériences antérieures et des sens : vue, ouïe, toucher, ressenti kinesthésique**, etc. L’image mentale de l’exécution d’un geste n’est donc pas qu’un simple film dans la tête, c’est surtout la réactivation des sensations associées à l’action.</a:t>
            </a:r>
          </a:p>
        </p:txBody>
      </p:sp>
      <p:sp>
        <p:nvSpPr>
          <p:cNvPr id="4" name="Espace réservé du numéro de diapositive 3"/>
          <p:cNvSpPr>
            <a:spLocks noGrp="1"/>
          </p:cNvSpPr>
          <p:nvPr>
            <p:ph type="sldNum" sz="quarter" idx="5"/>
          </p:nvPr>
        </p:nvSpPr>
        <p:spPr/>
        <p:txBody>
          <a:bodyPr/>
          <a:lstStyle/>
          <a:p>
            <a:pPr>
              <a:defRPr/>
            </a:pPr>
            <a:fld id="{715E2DB1-4498-BD4D-B712-00381B81B596}" type="slidenum">
              <a:rPr lang="fr-FR" smtClean="0"/>
              <a:pPr>
                <a:defRPr/>
              </a:pPr>
              <a:t>45</a:t>
            </a:fld>
            <a:endParaRPr lang="fr-FR"/>
          </a:p>
        </p:txBody>
      </p:sp>
    </p:spTree>
    <p:extLst>
      <p:ext uri="{BB962C8B-B14F-4D97-AF65-F5344CB8AC3E}">
        <p14:creationId xmlns:p14="http://schemas.microsoft.com/office/powerpoint/2010/main" val="1269525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715E2DB1-4498-BD4D-B712-00381B81B596}" type="slidenum">
              <a:rPr lang="fr-FR" smtClean="0"/>
              <a:pPr>
                <a:defRPr/>
              </a:pPr>
              <a:t>46</a:t>
            </a:fld>
            <a:endParaRPr lang="fr-FR"/>
          </a:p>
        </p:txBody>
      </p:sp>
    </p:spTree>
    <p:extLst>
      <p:ext uri="{BB962C8B-B14F-4D97-AF65-F5344CB8AC3E}">
        <p14:creationId xmlns:p14="http://schemas.microsoft.com/office/powerpoint/2010/main" val="3401762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715E2DB1-4498-BD4D-B712-00381B81B596}" type="slidenum">
              <a:rPr lang="fr-FR" smtClean="0"/>
              <a:pPr>
                <a:defRPr/>
              </a:pPr>
              <a:t>47</a:t>
            </a:fld>
            <a:endParaRPr lang="fr-FR"/>
          </a:p>
        </p:txBody>
      </p:sp>
    </p:spTree>
    <p:extLst>
      <p:ext uri="{BB962C8B-B14F-4D97-AF65-F5344CB8AC3E}">
        <p14:creationId xmlns:p14="http://schemas.microsoft.com/office/powerpoint/2010/main" val="2151469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openxmlformats.org/officeDocument/2006/relationships/image" Target="../media/image7.jpeg"/><Relationship Id="rId12"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6.jpeg"/><Relationship Id="rId11" Type="http://schemas.openxmlformats.org/officeDocument/2006/relationships/image" Target="../media/image10.png"/><Relationship Id="rId5" Type="http://schemas.openxmlformats.org/officeDocument/2006/relationships/image" Target="../media/image5.jpeg"/><Relationship Id="rId10" Type="http://schemas.openxmlformats.org/officeDocument/2006/relationships/image" Target="../media/image9.jpg"/><Relationship Id="rId4" Type="http://schemas.openxmlformats.org/officeDocument/2006/relationships/image" Target="../media/image4.jpeg"/><Relationship Id="rId9" Type="http://schemas.microsoft.com/office/2007/relationships/hdphoto" Target="../media/hdphoto2.wdp"/></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re et sous-titre">
    <p:spTree>
      <p:nvGrpSpPr>
        <p:cNvPr id="1" name=""/>
        <p:cNvGrpSpPr/>
        <p:nvPr/>
      </p:nvGrpSpPr>
      <p:grpSpPr>
        <a:xfrm>
          <a:off x="0" y="0"/>
          <a:ext cx="0" cy="0"/>
          <a:chOff x="0" y="0"/>
          <a:chExt cx="0" cy="0"/>
        </a:xfrm>
      </p:grpSpPr>
      <p:sp>
        <p:nvSpPr>
          <p:cNvPr id="11" name="Texte du titre"/>
          <p:cNvSpPr txBox="1">
            <a:spLocks noGrp="1"/>
          </p:cNvSpPr>
          <p:nvPr>
            <p:ph type="title"/>
          </p:nvPr>
        </p:nvSpPr>
        <p:spPr>
          <a:xfrm>
            <a:off x="1270000" y="1638300"/>
            <a:ext cx="10464800" cy="3302000"/>
          </a:xfrm>
          <a:prstGeom prst="rect">
            <a:avLst/>
          </a:prstGeom>
        </p:spPr>
        <p:txBody>
          <a:bodyPr anchor="b"/>
          <a:lstStyle/>
          <a:p>
            <a:r>
              <a:t>Texte du titre</a:t>
            </a:r>
          </a:p>
        </p:txBody>
      </p:sp>
      <p:sp>
        <p:nvSpPr>
          <p:cNvPr id="12" name="Texte niveau 1…"/>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rPr/>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10" name="Numéro de diapositive"/>
          <p:cNvSpPr txBox="1">
            <a:spLocks noGrp="1"/>
          </p:cNvSpPr>
          <p:nvPr>
            <p:ph type="sldNum" sz="quarter" idx="2"/>
          </p:nvPr>
        </p:nvSpPr>
        <p:spPr>
          <a:prstGeom prst="rect">
            <a:avLst/>
          </a:prstGeom>
        </p:spPr>
        <p:txBody>
          <a:bodyPr/>
          <a:lstStyle/>
          <a:p>
            <a:fld id="{86CB4B4D-7CA3-9044-876B-883B54F8677D}" type="slidenum">
              <a:rPr/>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Premiere slide">
    <p:spTree>
      <p:nvGrpSpPr>
        <p:cNvPr id="1" name=""/>
        <p:cNvGrpSpPr/>
        <p:nvPr/>
      </p:nvGrpSpPr>
      <p:grpSpPr>
        <a:xfrm>
          <a:off x="0" y="0"/>
          <a:ext cx="0" cy="0"/>
          <a:chOff x="0" y="0"/>
          <a:chExt cx="0" cy="0"/>
        </a:xfrm>
      </p:grpSpPr>
      <p:pic>
        <p:nvPicPr>
          <p:cNvPr id="19" name="Image 18"/>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3062200" y="195206"/>
            <a:ext cx="1289562" cy="1731328"/>
          </a:xfrm>
          <a:prstGeom prst="rect">
            <a:avLst/>
          </a:prstGeom>
        </p:spPr>
      </p:pic>
      <p:pic>
        <p:nvPicPr>
          <p:cNvPr id="25" name="Image 24"/>
          <p:cNvPicPr>
            <a:picLocks noChangeAspect="1"/>
          </p:cNvPicPr>
          <p:nvPr userDrawn="1"/>
        </p:nvPicPr>
        <p:blipFill rotWithShape="1">
          <a:blip r:embed="rId4" cstate="print">
            <a:extLst>
              <a:ext uri="{28A0092B-C50C-407E-A947-70E740481C1C}">
                <a14:useLocalDpi xmlns:a14="http://schemas.microsoft.com/office/drawing/2010/main" val="0"/>
              </a:ext>
            </a:extLst>
          </a:blip>
          <a:srcRect t="-4467"/>
          <a:stretch/>
        </p:blipFill>
        <p:spPr>
          <a:xfrm>
            <a:off x="10330920" y="0"/>
            <a:ext cx="2520986" cy="2145830"/>
          </a:xfrm>
          <a:prstGeom prst="rect">
            <a:avLst/>
          </a:prstGeom>
        </p:spPr>
      </p:pic>
      <p:sp>
        <p:nvSpPr>
          <p:cNvPr id="10" name="Rectangle 9"/>
          <p:cNvSpPr/>
          <p:nvPr/>
        </p:nvSpPr>
        <p:spPr>
          <a:xfrm>
            <a:off x="11930098" y="424"/>
            <a:ext cx="1074702" cy="370277"/>
          </a:xfrm>
          <a:prstGeom prst="rect">
            <a:avLst/>
          </a:prstGeom>
          <a:solidFill>
            <a:srgbClr val="E96132"/>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3413" dirty="0"/>
          </a:p>
        </p:txBody>
      </p:sp>
      <p:sp>
        <p:nvSpPr>
          <p:cNvPr id="11" name="Rectangle 10"/>
          <p:cNvSpPr/>
          <p:nvPr/>
        </p:nvSpPr>
        <p:spPr>
          <a:xfrm>
            <a:off x="12544213" y="9279468"/>
            <a:ext cx="460587" cy="474133"/>
          </a:xfrm>
          <a:prstGeom prst="rect">
            <a:avLst/>
          </a:prstGeom>
          <a:solidFill>
            <a:srgbClr val="E96132"/>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3413"/>
          </a:p>
        </p:txBody>
      </p:sp>
      <p:sp>
        <p:nvSpPr>
          <p:cNvPr id="12" name="Rectangle 11"/>
          <p:cNvSpPr/>
          <p:nvPr/>
        </p:nvSpPr>
        <p:spPr>
          <a:xfrm>
            <a:off x="2201336" y="4330606"/>
            <a:ext cx="3788551" cy="5420737"/>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3413"/>
          </a:p>
        </p:txBody>
      </p:sp>
      <p:sp>
        <p:nvSpPr>
          <p:cNvPr id="18" name="Titre 17"/>
          <p:cNvSpPr>
            <a:spLocks noGrp="1"/>
          </p:cNvSpPr>
          <p:nvPr>
            <p:ph type="title" hasCustomPrompt="1"/>
          </p:nvPr>
        </p:nvSpPr>
        <p:spPr>
          <a:xfrm>
            <a:off x="6604811" y="5388857"/>
            <a:ext cx="5735037" cy="1263074"/>
          </a:xfrm>
          <a:prstGeom prst="rect">
            <a:avLst/>
          </a:prstGeom>
        </p:spPr>
        <p:txBody>
          <a:bodyPr vert="horz"/>
          <a:lstStyle>
            <a:lvl1pPr algn="r">
              <a:defRPr sz="4551" b="1">
                <a:solidFill>
                  <a:schemeClr val="tx1">
                    <a:lumMod val="65000"/>
                    <a:lumOff val="35000"/>
                  </a:schemeClr>
                </a:solidFill>
                <a:latin typeface="Arial Narrow"/>
                <a:cs typeface="Arial Narrow"/>
              </a:defRPr>
            </a:lvl1pPr>
          </a:lstStyle>
          <a:p>
            <a:r>
              <a:rPr lang="fr-FR" dirty="0"/>
              <a:t>Titre de la présentation</a:t>
            </a:r>
          </a:p>
        </p:txBody>
      </p:sp>
      <p:sp>
        <p:nvSpPr>
          <p:cNvPr id="15" name="Espace réservé du pied de page 4"/>
          <p:cNvSpPr>
            <a:spLocks noGrp="1"/>
          </p:cNvSpPr>
          <p:nvPr>
            <p:ph type="ftr" sz="quarter" idx="21"/>
          </p:nvPr>
        </p:nvSpPr>
        <p:spPr>
          <a:xfrm>
            <a:off x="6400801" y="9109804"/>
            <a:ext cx="4608124" cy="519289"/>
          </a:xfrm>
          <a:prstGeom prst="rect">
            <a:avLst/>
          </a:prstGeom>
        </p:spPr>
        <p:txBody>
          <a:bodyPr vert="horz" wrap="square" lIns="91440" tIns="45720" rIns="91440" bIns="45720" numCol="1" anchor="t" anchorCtr="0" compatLnSpc="1">
            <a:prstTxWarp prst="textNoShape">
              <a:avLst/>
            </a:prstTxWarp>
          </a:bodyPr>
          <a:lstStyle>
            <a:lvl1pPr>
              <a:defRPr sz="1422" b="1">
                <a:solidFill>
                  <a:schemeClr val="tx1">
                    <a:lumMod val="65000"/>
                    <a:lumOff val="35000"/>
                  </a:schemeClr>
                </a:solidFill>
                <a:latin typeface="Arial Narrow" charset="0"/>
                <a:ea typeface="MS PGothic" charset="0"/>
                <a:cs typeface="MS PGothic" charset="0"/>
              </a:defRPr>
            </a:lvl1pPr>
          </a:lstStyle>
          <a:p>
            <a:pPr>
              <a:defRPr/>
            </a:pPr>
            <a:r>
              <a:rPr lang="pt-BR"/>
              <a:t>FORUM SV CRULM NA - Millésime 2022</a:t>
            </a:r>
            <a:endParaRPr lang="fr-FR" dirty="0"/>
          </a:p>
        </p:txBody>
      </p:sp>
      <p:pic>
        <p:nvPicPr>
          <p:cNvPr id="16" name="Image 6"/>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01158" y="2145830"/>
            <a:ext cx="3994008" cy="1866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userDrawn="1"/>
        </p:nvSpPr>
        <p:spPr>
          <a:xfrm>
            <a:off x="1" y="2418927"/>
            <a:ext cx="1894276" cy="409410"/>
          </a:xfrm>
          <a:prstGeom prst="rect">
            <a:avLst/>
          </a:prstGeom>
          <a:solidFill>
            <a:srgbClr val="E96132"/>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3413"/>
          </a:p>
        </p:txBody>
      </p:sp>
      <p:pic>
        <p:nvPicPr>
          <p:cNvPr id="22" name="Image 2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3372" y="58656"/>
            <a:ext cx="1713863" cy="1972922"/>
          </a:xfrm>
          <a:prstGeom prst="rect">
            <a:avLst/>
          </a:prstGeom>
        </p:spPr>
      </p:pic>
      <p:pic>
        <p:nvPicPr>
          <p:cNvPr id="23" name="Image 2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171053" y="1"/>
            <a:ext cx="2010213" cy="2208368"/>
          </a:xfrm>
          <a:prstGeom prst="rect">
            <a:avLst/>
          </a:prstGeom>
        </p:spPr>
      </p:pic>
      <p:pic>
        <p:nvPicPr>
          <p:cNvPr id="24" name="Image 23"/>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7879150" y="0"/>
            <a:ext cx="2002826" cy="2137335"/>
          </a:xfrm>
          <a:prstGeom prst="rect">
            <a:avLst/>
          </a:prstGeom>
        </p:spPr>
      </p:pic>
      <p:sp>
        <p:nvSpPr>
          <p:cNvPr id="20" name="ZoneTexte 15"/>
          <p:cNvSpPr txBox="1">
            <a:spLocks noChangeArrowheads="1"/>
          </p:cNvSpPr>
          <p:nvPr userDrawn="1"/>
        </p:nvSpPr>
        <p:spPr bwMode="auto">
          <a:xfrm>
            <a:off x="2189762" y="8427062"/>
            <a:ext cx="3800125" cy="333040"/>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defRPr/>
            </a:pPr>
            <a:r>
              <a:rPr lang="fr-FR" altLang="fr-FR" sz="1564" b="1" dirty="0">
                <a:solidFill>
                  <a:srgbClr val="E96132"/>
                </a:solidFill>
                <a:latin typeface="Arial" charset="0"/>
                <a:ea typeface="+mn-ea"/>
              </a:rPr>
              <a:t>www.bea.aero      </a:t>
            </a:r>
            <a:r>
              <a:rPr lang="fr-FR" altLang="fr-FR" sz="1564" b="1" baseline="0" dirty="0">
                <a:solidFill>
                  <a:srgbClr val="E96132"/>
                </a:solidFill>
                <a:latin typeface="Arial" charset="0"/>
                <a:ea typeface="+mn-ea"/>
              </a:rPr>
              <a:t>   </a:t>
            </a:r>
            <a:r>
              <a:rPr lang="fr-FR" altLang="fr-FR" sz="1564" b="1" dirty="0">
                <a:solidFill>
                  <a:srgbClr val="E96132"/>
                </a:solidFill>
                <a:latin typeface="Arial" charset="0"/>
                <a:ea typeface="+mn-ea"/>
              </a:rPr>
              <a:t>@</a:t>
            </a:r>
            <a:r>
              <a:rPr lang="fr-FR" altLang="fr-FR" sz="1564" b="1" dirty="0" err="1">
                <a:solidFill>
                  <a:srgbClr val="E96132"/>
                </a:solidFill>
                <a:latin typeface="Arial" charset="0"/>
                <a:ea typeface="+mn-ea"/>
              </a:rPr>
              <a:t>BEA_Aero</a:t>
            </a:r>
            <a:r>
              <a:rPr lang="fr-FR" altLang="fr-FR" sz="1564" b="1" dirty="0">
                <a:solidFill>
                  <a:srgbClr val="E96132"/>
                </a:solidFill>
                <a:latin typeface="Arial" charset="0"/>
                <a:ea typeface="+mn-ea"/>
              </a:rPr>
              <a:t> </a:t>
            </a:r>
          </a:p>
        </p:txBody>
      </p:sp>
      <p:pic>
        <p:nvPicPr>
          <p:cNvPr id="21" name="Image 2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55307" y="8624617"/>
            <a:ext cx="596339" cy="891915"/>
          </a:xfrm>
          <a:prstGeom prst="rect">
            <a:avLst/>
          </a:prstGeom>
        </p:spPr>
      </p:pic>
      <p:pic>
        <p:nvPicPr>
          <p:cNvPr id="2" name="Image 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61469" y="8494073"/>
            <a:ext cx="960267" cy="1161925"/>
          </a:xfrm>
          <a:prstGeom prst="rect">
            <a:avLst/>
          </a:prstGeom>
        </p:spPr>
      </p:pic>
      <p:pic>
        <p:nvPicPr>
          <p:cNvPr id="4" name="Image 3"/>
          <p:cNvPicPr>
            <a:picLocks noChangeAspect="1"/>
          </p:cNvPicPr>
          <p:nvPr userDrawn="1"/>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32306" y="8512359"/>
            <a:ext cx="321867" cy="325495"/>
          </a:xfrm>
          <a:prstGeom prst="rect">
            <a:avLst/>
          </a:prstGeom>
        </p:spPr>
      </p:pic>
    </p:spTree>
    <p:extLst>
      <p:ext uri="{BB962C8B-B14F-4D97-AF65-F5344CB8AC3E}">
        <p14:creationId xmlns:p14="http://schemas.microsoft.com/office/powerpoint/2010/main" val="1359352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aporama">
    <p:spTree>
      <p:nvGrpSpPr>
        <p:cNvPr id="1" name=""/>
        <p:cNvGrpSpPr/>
        <p:nvPr/>
      </p:nvGrpSpPr>
      <p:grpSpPr>
        <a:xfrm>
          <a:off x="0" y="0"/>
          <a:ext cx="0" cy="0"/>
          <a:chOff x="0" y="0"/>
          <a:chExt cx="0" cy="0"/>
        </a:xfrm>
      </p:grpSpPr>
      <p:sp>
        <p:nvSpPr>
          <p:cNvPr id="4" name="Rectangle 3"/>
          <p:cNvSpPr/>
          <p:nvPr/>
        </p:nvSpPr>
        <p:spPr>
          <a:xfrm>
            <a:off x="12544213" y="9279468"/>
            <a:ext cx="460587" cy="474133"/>
          </a:xfrm>
          <a:prstGeom prst="rect">
            <a:avLst/>
          </a:prstGeom>
          <a:solidFill>
            <a:srgbClr val="E96132"/>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3413"/>
          </a:p>
        </p:txBody>
      </p:sp>
      <p:sp>
        <p:nvSpPr>
          <p:cNvPr id="5" name="Rectangle 4"/>
          <p:cNvSpPr/>
          <p:nvPr/>
        </p:nvSpPr>
        <p:spPr>
          <a:xfrm>
            <a:off x="11930098" y="1"/>
            <a:ext cx="1074702" cy="370277"/>
          </a:xfrm>
          <a:prstGeom prst="rect">
            <a:avLst/>
          </a:prstGeom>
          <a:solidFill>
            <a:srgbClr val="E96132"/>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3413"/>
          </a:p>
        </p:txBody>
      </p:sp>
      <p:sp>
        <p:nvSpPr>
          <p:cNvPr id="6" name="Rectangle 5"/>
          <p:cNvSpPr/>
          <p:nvPr/>
        </p:nvSpPr>
        <p:spPr>
          <a:xfrm>
            <a:off x="2201336" y="9254632"/>
            <a:ext cx="3788551" cy="23480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3413"/>
          </a:p>
        </p:txBody>
      </p:sp>
      <p:sp>
        <p:nvSpPr>
          <p:cNvPr id="14" name="Espace réservé du texte 14"/>
          <p:cNvSpPr>
            <a:spLocks noGrp="1"/>
          </p:cNvSpPr>
          <p:nvPr>
            <p:ph idx="1"/>
          </p:nvPr>
        </p:nvSpPr>
        <p:spPr bwMode="auto">
          <a:xfrm>
            <a:off x="650240" y="2418930"/>
            <a:ext cx="11704320" cy="665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06394" indent="-406394">
              <a:buClr>
                <a:srgbClr val="E96132"/>
              </a:buClr>
              <a:buSzPct val="130000"/>
              <a:buFont typeface="Wingdings" panose="05000000000000000000" pitchFamily="2" charset="2"/>
              <a:buChar char="§"/>
              <a:defRPr sz="3982" baseline="0">
                <a:solidFill>
                  <a:schemeClr val="tx1">
                    <a:lumMod val="65000"/>
                    <a:lumOff val="35000"/>
                  </a:schemeClr>
                </a:solidFill>
                <a:latin typeface="Arial Narrow" panose="020B0606020202030204" pitchFamily="34" charset="0"/>
              </a:defRPr>
            </a:lvl1pPr>
            <a:lvl2pPr marL="650230" indent="0">
              <a:buClr>
                <a:srgbClr val="E96132"/>
              </a:buClr>
              <a:buSzPct val="100000"/>
              <a:buFont typeface="Wingdings 3" panose="05040102010807070707" pitchFamily="18" charset="2"/>
              <a:buNone/>
              <a:defRPr sz="3413" baseline="0">
                <a:solidFill>
                  <a:schemeClr val="tx1">
                    <a:lumMod val="65000"/>
                    <a:lumOff val="35000"/>
                  </a:schemeClr>
                </a:solidFill>
                <a:latin typeface="Arial Narrow" panose="020B0606020202030204" pitchFamily="34" charset="0"/>
              </a:defRPr>
            </a:lvl2pPr>
            <a:lvl3pPr marL="1706853" indent="-406394">
              <a:buClr>
                <a:schemeClr val="accent6">
                  <a:lumMod val="75000"/>
                </a:schemeClr>
              </a:buClr>
              <a:buFont typeface="Arial" panose="020B0604020202020204" pitchFamily="34" charset="0"/>
              <a:buChar char="•"/>
              <a:defRPr sz="3982">
                <a:latin typeface="Arial Narrow" panose="020B0606020202030204" pitchFamily="34" charset="0"/>
              </a:defRPr>
            </a:lvl3pPr>
            <a:lvl4pPr>
              <a:defRPr sz="3982">
                <a:latin typeface="Arial Narrow" panose="020B0606020202030204" pitchFamily="34" charset="0"/>
              </a:defRPr>
            </a:lvl4pPr>
            <a:lvl5pPr>
              <a:defRPr sz="3982">
                <a:latin typeface="Arial Narrow" panose="020B0606020202030204" pitchFamily="34" charset="0"/>
              </a:defRPr>
            </a:lvl5pPr>
          </a:lstStyle>
          <a:p>
            <a:pPr lvl="0"/>
            <a:r>
              <a:rPr lang="fr-FR" altLang="fr-FR"/>
              <a:t>Modifier les styles du texte du masque</a:t>
            </a:r>
          </a:p>
          <a:p>
            <a:pPr lvl="1"/>
            <a:r>
              <a:rPr lang="fr-FR" altLang="fr-FR"/>
              <a:t>Deuxième niveau</a:t>
            </a:r>
          </a:p>
        </p:txBody>
      </p:sp>
      <p:sp>
        <p:nvSpPr>
          <p:cNvPr id="15" name="Espace réservé du titre 13"/>
          <p:cNvSpPr>
            <a:spLocks noGrp="1"/>
          </p:cNvSpPr>
          <p:nvPr>
            <p:ph type="title" hasCustomPrompt="1"/>
          </p:nvPr>
        </p:nvSpPr>
        <p:spPr bwMode="auto">
          <a:xfrm>
            <a:off x="1995876" y="204397"/>
            <a:ext cx="11008924" cy="1247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4551" b="1">
                <a:solidFill>
                  <a:schemeClr val="tx1">
                    <a:lumMod val="65000"/>
                    <a:lumOff val="35000"/>
                  </a:schemeClr>
                </a:solidFill>
                <a:latin typeface="Arial Narrow" panose="020B0606020202030204" pitchFamily="34" charset="0"/>
              </a:defRPr>
            </a:lvl1pPr>
          </a:lstStyle>
          <a:p>
            <a:pPr lvl="0"/>
            <a:r>
              <a:rPr lang="fr-FR" altLang="fr-FR" dirty="0"/>
              <a:t>Titre de la diapositive</a:t>
            </a:r>
          </a:p>
        </p:txBody>
      </p:sp>
      <p:sp>
        <p:nvSpPr>
          <p:cNvPr id="9" name="Espace réservé du numéro de diapositive 5"/>
          <p:cNvSpPr>
            <a:spLocks noGrp="1"/>
          </p:cNvSpPr>
          <p:nvPr>
            <p:ph type="sldNum" sz="quarter" idx="10"/>
          </p:nvPr>
        </p:nvSpPr>
        <p:spPr>
          <a:xfrm>
            <a:off x="12467451" y="9372037"/>
            <a:ext cx="537351" cy="267446"/>
          </a:xfrm>
          <a:prstGeom prst="rect">
            <a:avLst/>
          </a:prstGeom>
        </p:spPr>
        <p:txBody>
          <a:bodyPr vert="horz" wrap="square" lIns="91440" tIns="45720" rIns="91440" bIns="45720" numCol="1" anchor="t" anchorCtr="0" compatLnSpc="1">
            <a:prstTxWarp prst="textNoShape">
              <a:avLst/>
            </a:prstTxWarp>
          </a:bodyPr>
          <a:lstStyle>
            <a:lvl1pPr algn="r">
              <a:defRPr sz="1138">
                <a:solidFill>
                  <a:schemeClr val="tx1">
                    <a:lumMod val="65000"/>
                    <a:lumOff val="35000"/>
                  </a:schemeClr>
                </a:solidFill>
                <a:latin typeface="Arial" charset="0"/>
                <a:ea typeface="MS PGothic" charset="0"/>
                <a:cs typeface="MS PGothic" charset="0"/>
              </a:defRPr>
            </a:lvl1pPr>
          </a:lstStyle>
          <a:p>
            <a:pPr>
              <a:defRPr/>
            </a:pPr>
            <a:fld id="{34F51B9B-B3EE-47E6-95BF-DB88A3D6DADE}" type="slidenum">
              <a:rPr lang="fr-FR"/>
              <a:pPr>
                <a:defRPr/>
              </a:pPr>
              <a:t>‹N°›</a:t>
            </a:fld>
            <a:endParaRPr lang="fr-FR" dirty="0"/>
          </a:p>
        </p:txBody>
      </p:sp>
      <p:sp>
        <p:nvSpPr>
          <p:cNvPr id="10" name="Espace réservé du pied de page 4"/>
          <p:cNvSpPr>
            <a:spLocks noGrp="1"/>
          </p:cNvSpPr>
          <p:nvPr>
            <p:ph type="ftr" sz="quarter" idx="11"/>
          </p:nvPr>
        </p:nvSpPr>
        <p:spPr>
          <a:xfrm>
            <a:off x="6400801" y="9109804"/>
            <a:ext cx="4608124" cy="519289"/>
          </a:xfrm>
          <a:prstGeom prst="rect">
            <a:avLst/>
          </a:prstGeom>
        </p:spPr>
        <p:txBody>
          <a:bodyPr vert="horz" wrap="square" lIns="91440" tIns="45720" rIns="91440" bIns="45720" numCol="1" anchor="t" anchorCtr="0" compatLnSpc="1">
            <a:prstTxWarp prst="textNoShape">
              <a:avLst/>
            </a:prstTxWarp>
          </a:bodyPr>
          <a:lstStyle>
            <a:lvl1pPr>
              <a:defRPr sz="1422" b="1">
                <a:solidFill>
                  <a:schemeClr val="tx1">
                    <a:lumMod val="65000"/>
                    <a:lumOff val="35000"/>
                  </a:schemeClr>
                </a:solidFill>
                <a:latin typeface="Arial Narrow" charset="0"/>
                <a:ea typeface="MS PGothic" charset="0"/>
                <a:cs typeface="MS PGothic" charset="0"/>
              </a:defRPr>
            </a:lvl1pPr>
          </a:lstStyle>
          <a:p>
            <a:pPr>
              <a:defRPr/>
            </a:pPr>
            <a:r>
              <a:rPr lang="pt-BR"/>
              <a:t>FORUM SV CRULM NA - Millésime 2022</a:t>
            </a:r>
            <a:endParaRPr lang="fr-FR" dirty="0"/>
          </a:p>
        </p:txBody>
      </p:sp>
      <p:sp>
        <p:nvSpPr>
          <p:cNvPr id="11" name="Rectangle 10"/>
          <p:cNvSpPr/>
          <p:nvPr userDrawn="1"/>
        </p:nvSpPr>
        <p:spPr>
          <a:xfrm>
            <a:off x="1223716" y="645115"/>
            <a:ext cx="772160" cy="544876"/>
          </a:xfrm>
          <a:prstGeom prst="rect">
            <a:avLst/>
          </a:prstGeom>
          <a:solidFill>
            <a:srgbClr val="E96132"/>
          </a:solidFill>
          <a:ln>
            <a:solidFill>
              <a:srgbClr val="E961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3413"/>
          </a:p>
        </p:txBody>
      </p:sp>
      <p:pic>
        <p:nvPicPr>
          <p:cNvPr id="12" name="Image 5" descr="Sans titre-1.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609" y="654145"/>
            <a:ext cx="1185334" cy="526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472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nnonce de partie">
    <p:spTree>
      <p:nvGrpSpPr>
        <p:cNvPr id="1" name=""/>
        <p:cNvGrpSpPr/>
        <p:nvPr/>
      </p:nvGrpSpPr>
      <p:grpSpPr>
        <a:xfrm>
          <a:off x="0" y="0"/>
          <a:ext cx="0" cy="0"/>
          <a:chOff x="0" y="0"/>
          <a:chExt cx="0" cy="0"/>
        </a:xfrm>
      </p:grpSpPr>
      <p:sp>
        <p:nvSpPr>
          <p:cNvPr id="3" name="Rectangle 2"/>
          <p:cNvSpPr/>
          <p:nvPr/>
        </p:nvSpPr>
        <p:spPr>
          <a:xfrm>
            <a:off x="12544213" y="9279468"/>
            <a:ext cx="460587" cy="474133"/>
          </a:xfrm>
          <a:prstGeom prst="rect">
            <a:avLst/>
          </a:prstGeom>
          <a:solidFill>
            <a:srgbClr val="E96132"/>
          </a:solidFill>
          <a:ln>
            <a:solidFill>
              <a:srgbClr val="E961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3413"/>
          </a:p>
        </p:txBody>
      </p:sp>
      <p:sp>
        <p:nvSpPr>
          <p:cNvPr id="4" name="Rectangle 3"/>
          <p:cNvSpPr/>
          <p:nvPr/>
        </p:nvSpPr>
        <p:spPr>
          <a:xfrm>
            <a:off x="11930098" y="1"/>
            <a:ext cx="1074702" cy="370277"/>
          </a:xfrm>
          <a:prstGeom prst="rect">
            <a:avLst/>
          </a:prstGeom>
          <a:solidFill>
            <a:srgbClr val="E96132"/>
          </a:solidFill>
          <a:ln>
            <a:solidFill>
              <a:srgbClr val="E961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3413"/>
          </a:p>
        </p:txBody>
      </p:sp>
      <p:sp>
        <p:nvSpPr>
          <p:cNvPr id="5" name="Rectangle 4"/>
          <p:cNvSpPr/>
          <p:nvPr/>
        </p:nvSpPr>
        <p:spPr>
          <a:xfrm>
            <a:off x="2201336" y="9254632"/>
            <a:ext cx="3788551" cy="234809"/>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3413"/>
          </a:p>
        </p:txBody>
      </p:sp>
      <p:sp>
        <p:nvSpPr>
          <p:cNvPr id="6" name="Rectangle 5"/>
          <p:cNvSpPr/>
          <p:nvPr/>
        </p:nvSpPr>
        <p:spPr>
          <a:xfrm rot="16200000">
            <a:off x="-23705" y="3895796"/>
            <a:ext cx="2661920" cy="117404"/>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3413"/>
          </a:p>
        </p:txBody>
      </p:sp>
      <p:sp>
        <p:nvSpPr>
          <p:cNvPr id="7" name="Rectangle 6"/>
          <p:cNvSpPr/>
          <p:nvPr/>
        </p:nvSpPr>
        <p:spPr>
          <a:xfrm>
            <a:off x="1609796" y="5168055"/>
            <a:ext cx="10013244" cy="117405"/>
          </a:xfrm>
          <a:prstGeom prst="rect">
            <a:avLst/>
          </a:prstGeom>
          <a:solidFill>
            <a:srgbClr val="E961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3413"/>
          </a:p>
        </p:txBody>
      </p:sp>
      <p:sp>
        <p:nvSpPr>
          <p:cNvPr id="11" name="Espace réservé du numéro de diapositive 5"/>
          <p:cNvSpPr>
            <a:spLocks noGrp="1"/>
          </p:cNvSpPr>
          <p:nvPr>
            <p:ph type="sldNum" sz="quarter" idx="23"/>
          </p:nvPr>
        </p:nvSpPr>
        <p:spPr>
          <a:xfrm>
            <a:off x="12537441" y="9372037"/>
            <a:ext cx="467359" cy="442557"/>
          </a:xfrm>
          <a:prstGeom prst="rect">
            <a:avLst/>
          </a:prstGeom>
        </p:spPr>
        <p:txBody>
          <a:bodyPr vert="horz" wrap="square" lIns="91440" tIns="45720" rIns="91440" bIns="45720" numCol="1" anchor="t" anchorCtr="0" compatLnSpc="1">
            <a:prstTxWarp prst="textNoShape">
              <a:avLst/>
            </a:prstTxWarp>
          </a:bodyPr>
          <a:lstStyle>
            <a:lvl1pPr>
              <a:defRPr sz="1138">
                <a:solidFill>
                  <a:schemeClr val="tx1">
                    <a:lumMod val="65000"/>
                    <a:lumOff val="35000"/>
                  </a:schemeClr>
                </a:solidFill>
                <a:latin typeface="Arial" charset="0"/>
                <a:ea typeface="MS PGothic" charset="0"/>
                <a:cs typeface="MS PGothic" charset="0"/>
              </a:defRPr>
            </a:lvl1pPr>
          </a:lstStyle>
          <a:p>
            <a:pPr>
              <a:defRPr/>
            </a:pPr>
            <a:fld id="{5508B642-3B75-4068-BAEE-7929830025BF}" type="slidenum">
              <a:rPr lang="fr-FR"/>
              <a:pPr>
                <a:defRPr/>
              </a:pPr>
              <a:t>‹N°›</a:t>
            </a:fld>
            <a:endParaRPr lang="fr-FR" dirty="0"/>
          </a:p>
        </p:txBody>
      </p:sp>
      <p:sp>
        <p:nvSpPr>
          <p:cNvPr id="12" name="Espace réservé du pied de page 4"/>
          <p:cNvSpPr>
            <a:spLocks noGrp="1"/>
          </p:cNvSpPr>
          <p:nvPr>
            <p:ph type="ftr" sz="quarter" idx="24"/>
          </p:nvPr>
        </p:nvSpPr>
        <p:spPr>
          <a:xfrm>
            <a:off x="6400801" y="9109804"/>
            <a:ext cx="4608124" cy="519289"/>
          </a:xfrm>
          <a:prstGeom prst="rect">
            <a:avLst/>
          </a:prstGeom>
        </p:spPr>
        <p:txBody>
          <a:bodyPr vert="horz" wrap="square" lIns="91440" tIns="45720" rIns="91440" bIns="45720" numCol="1" anchor="t" anchorCtr="0" compatLnSpc="1">
            <a:prstTxWarp prst="textNoShape">
              <a:avLst/>
            </a:prstTxWarp>
          </a:bodyPr>
          <a:lstStyle>
            <a:lvl1pPr>
              <a:defRPr sz="1422" b="1">
                <a:solidFill>
                  <a:schemeClr val="tx1">
                    <a:lumMod val="65000"/>
                    <a:lumOff val="35000"/>
                  </a:schemeClr>
                </a:solidFill>
                <a:latin typeface="Arial Narrow" charset="0"/>
                <a:ea typeface="MS PGothic" charset="0"/>
                <a:cs typeface="MS PGothic" charset="0"/>
              </a:defRPr>
            </a:lvl1pPr>
          </a:lstStyle>
          <a:p>
            <a:pPr>
              <a:defRPr/>
            </a:pPr>
            <a:r>
              <a:rPr lang="pt-BR"/>
              <a:t>FORUM SV CRULM NA - Millésime 2022</a:t>
            </a:r>
            <a:endParaRPr lang="fr-FR" dirty="0"/>
          </a:p>
        </p:txBody>
      </p:sp>
      <p:sp>
        <p:nvSpPr>
          <p:cNvPr id="13" name="Rectangle 12"/>
          <p:cNvSpPr/>
          <p:nvPr userDrawn="1"/>
        </p:nvSpPr>
        <p:spPr>
          <a:xfrm>
            <a:off x="1223716" y="643797"/>
            <a:ext cx="772160" cy="544876"/>
          </a:xfrm>
          <a:prstGeom prst="rect">
            <a:avLst/>
          </a:prstGeom>
          <a:solidFill>
            <a:srgbClr val="E96132"/>
          </a:solidFill>
          <a:ln>
            <a:solidFill>
              <a:srgbClr val="E961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3413"/>
          </a:p>
        </p:txBody>
      </p:sp>
      <p:pic>
        <p:nvPicPr>
          <p:cNvPr id="14" name="Image 5" descr="Sans titre-1.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609" y="652827"/>
            <a:ext cx="1185334" cy="526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83361" y="2523906"/>
            <a:ext cx="1332230" cy="1533603"/>
          </a:xfrm>
          <a:prstGeom prst="rect">
            <a:avLst/>
          </a:prstGeom>
        </p:spPr>
      </p:pic>
    </p:spTree>
    <p:extLst>
      <p:ext uri="{BB962C8B-B14F-4D97-AF65-F5344CB8AC3E}">
        <p14:creationId xmlns:p14="http://schemas.microsoft.com/office/powerpoint/2010/main" val="1185270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ernière slide">
    <p:spTree>
      <p:nvGrpSpPr>
        <p:cNvPr id="1" name=""/>
        <p:cNvGrpSpPr/>
        <p:nvPr/>
      </p:nvGrpSpPr>
      <p:grpSpPr>
        <a:xfrm>
          <a:off x="0" y="0"/>
          <a:ext cx="0" cy="0"/>
          <a:chOff x="0" y="0"/>
          <a:chExt cx="0" cy="0"/>
        </a:xfrm>
      </p:grpSpPr>
      <p:sp>
        <p:nvSpPr>
          <p:cNvPr id="3" name="Rectangle 2"/>
          <p:cNvSpPr/>
          <p:nvPr/>
        </p:nvSpPr>
        <p:spPr>
          <a:xfrm>
            <a:off x="11930098" y="1"/>
            <a:ext cx="1074702" cy="370277"/>
          </a:xfrm>
          <a:prstGeom prst="rect">
            <a:avLst/>
          </a:prstGeom>
          <a:solidFill>
            <a:srgbClr val="E96132"/>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3413"/>
          </a:p>
        </p:txBody>
      </p:sp>
      <p:sp>
        <p:nvSpPr>
          <p:cNvPr id="10" name="Rectangle 9"/>
          <p:cNvSpPr/>
          <p:nvPr userDrawn="1"/>
        </p:nvSpPr>
        <p:spPr>
          <a:xfrm>
            <a:off x="2201336" y="4330606"/>
            <a:ext cx="3788551" cy="5420737"/>
          </a:xfrm>
          <a:prstGeom prst="rect">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3413"/>
          </a:p>
        </p:txBody>
      </p:sp>
      <p:pic>
        <p:nvPicPr>
          <p:cNvPr id="11" name="Imag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01158" y="2145830"/>
            <a:ext cx="3994008" cy="1866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userDrawn="1"/>
        </p:nvSpPr>
        <p:spPr>
          <a:xfrm>
            <a:off x="1" y="2418927"/>
            <a:ext cx="1894276" cy="409410"/>
          </a:xfrm>
          <a:prstGeom prst="rect">
            <a:avLst/>
          </a:prstGeom>
          <a:solidFill>
            <a:srgbClr val="E96132"/>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3413"/>
          </a:p>
        </p:txBody>
      </p:sp>
      <p:sp>
        <p:nvSpPr>
          <p:cNvPr id="9" name="Titre 17"/>
          <p:cNvSpPr>
            <a:spLocks noGrp="1"/>
          </p:cNvSpPr>
          <p:nvPr>
            <p:ph type="title" hasCustomPrompt="1"/>
          </p:nvPr>
        </p:nvSpPr>
        <p:spPr>
          <a:xfrm>
            <a:off x="6604811" y="5388857"/>
            <a:ext cx="5735037" cy="1263074"/>
          </a:xfrm>
          <a:prstGeom prst="rect">
            <a:avLst/>
          </a:prstGeom>
        </p:spPr>
        <p:txBody>
          <a:bodyPr vert="horz"/>
          <a:lstStyle>
            <a:lvl1pPr algn="r">
              <a:defRPr sz="3413" b="1">
                <a:solidFill>
                  <a:schemeClr val="tx1">
                    <a:lumMod val="65000"/>
                    <a:lumOff val="35000"/>
                  </a:schemeClr>
                </a:solidFill>
                <a:latin typeface="Arial Narrow"/>
                <a:cs typeface="Arial Narrow"/>
              </a:defRPr>
            </a:lvl1pPr>
          </a:lstStyle>
          <a:p>
            <a:r>
              <a:rPr lang="fr-FR" dirty="0"/>
              <a:t>Merci de votre attention</a:t>
            </a:r>
          </a:p>
        </p:txBody>
      </p:sp>
      <p:pic>
        <p:nvPicPr>
          <p:cNvPr id="15" name="Imag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5307" y="8624617"/>
            <a:ext cx="596339" cy="891915"/>
          </a:xfrm>
          <a:prstGeom prst="rect">
            <a:avLst/>
          </a:prstGeom>
        </p:spPr>
      </p:pic>
      <p:pic>
        <p:nvPicPr>
          <p:cNvPr id="16" name="Imag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1469" y="8494073"/>
            <a:ext cx="960267" cy="1161925"/>
          </a:xfrm>
          <a:prstGeom prst="rect">
            <a:avLst/>
          </a:prstGeom>
        </p:spPr>
      </p:pic>
      <p:sp>
        <p:nvSpPr>
          <p:cNvPr id="14" name="ZoneTexte 15"/>
          <p:cNvSpPr txBox="1">
            <a:spLocks noChangeArrowheads="1"/>
          </p:cNvSpPr>
          <p:nvPr userDrawn="1"/>
        </p:nvSpPr>
        <p:spPr bwMode="auto">
          <a:xfrm>
            <a:off x="2189762" y="8427062"/>
            <a:ext cx="3800125" cy="333040"/>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defRPr/>
            </a:pPr>
            <a:r>
              <a:rPr lang="fr-FR" altLang="fr-FR" sz="1564" b="1" dirty="0">
                <a:solidFill>
                  <a:srgbClr val="E96132"/>
                </a:solidFill>
                <a:latin typeface="Arial" charset="0"/>
                <a:ea typeface="+mn-ea"/>
              </a:rPr>
              <a:t>www.bea.aero      </a:t>
            </a:r>
            <a:r>
              <a:rPr lang="fr-FR" altLang="fr-FR" sz="1564" b="1" baseline="0" dirty="0">
                <a:solidFill>
                  <a:srgbClr val="E96132"/>
                </a:solidFill>
                <a:latin typeface="Arial" charset="0"/>
                <a:ea typeface="+mn-ea"/>
              </a:rPr>
              <a:t>   </a:t>
            </a:r>
            <a:r>
              <a:rPr lang="fr-FR" altLang="fr-FR" sz="1564" b="1" dirty="0">
                <a:solidFill>
                  <a:srgbClr val="E96132"/>
                </a:solidFill>
                <a:latin typeface="Arial" charset="0"/>
                <a:ea typeface="+mn-ea"/>
              </a:rPr>
              <a:t>@</a:t>
            </a:r>
            <a:r>
              <a:rPr lang="fr-FR" altLang="fr-FR" sz="1564" b="1" dirty="0" err="1">
                <a:solidFill>
                  <a:srgbClr val="E96132"/>
                </a:solidFill>
                <a:latin typeface="Arial" charset="0"/>
                <a:ea typeface="+mn-ea"/>
              </a:rPr>
              <a:t>BEA_Aero</a:t>
            </a:r>
            <a:r>
              <a:rPr lang="fr-FR" altLang="fr-FR" sz="1564" b="1" dirty="0">
                <a:solidFill>
                  <a:srgbClr val="E96132"/>
                </a:solidFill>
                <a:latin typeface="Arial" charset="0"/>
                <a:ea typeface="+mn-ea"/>
              </a:rPr>
              <a:t> </a:t>
            </a:r>
          </a:p>
        </p:txBody>
      </p:sp>
      <p:pic>
        <p:nvPicPr>
          <p:cNvPr id="17" name="Image 16"/>
          <p:cNvPicPr>
            <a:picLocks noChangeAspect="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32306" y="8512359"/>
            <a:ext cx="321867" cy="325495"/>
          </a:xfrm>
          <a:prstGeom prst="rect">
            <a:avLst/>
          </a:prstGeom>
        </p:spPr>
      </p:pic>
    </p:spTree>
    <p:extLst>
      <p:ext uri="{BB962C8B-B14F-4D97-AF65-F5344CB8AC3E}">
        <p14:creationId xmlns:p14="http://schemas.microsoft.com/office/powerpoint/2010/main" val="24864408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iapo avec Grand Titre">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354BFA4-2C0C-4AE2-9F9D-DE815428C675}"/>
              </a:ext>
            </a:extLst>
          </p:cNvPr>
          <p:cNvSpPr>
            <a:spLocks noGrp="1"/>
          </p:cNvSpPr>
          <p:nvPr>
            <p:ph idx="1"/>
          </p:nvPr>
        </p:nvSpPr>
        <p:spPr>
          <a:xfrm>
            <a:off x="894081" y="2596444"/>
            <a:ext cx="11216640" cy="6188570"/>
          </a:xfrm>
        </p:spPr>
        <p:txBody>
          <a:bodyPr/>
          <a:lstStyle>
            <a:lvl1pPr>
              <a:buClr>
                <a:srgbClr val="FF0000"/>
              </a:buClr>
              <a:buSzPct val="120000"/>
              <a:defRPr/>
            </a:lvl1pPr>
            <a:lvl2pPr marL="731558" indent="-243853">
              <a:buClr>
                <a:schemeClr val="tx2">
                  <a:lumMod val="75000"/>
                </a:schemeClr>
              </a:buClr>
              <a:buFont typeface="Wingdings" panose="05000000000000000000" pitchFamily="2" charset="2"/>
              <a:buChar char="§"/>
              <a:defRPr/>
            </a:lvl2pPr>
            <a:lvl3pPr marL="1219261" indent="-243853">
              <a:buClr>
                <a:schemeClr val="accent1">
                  <a:lumMod val="75000"/>
                </a:schemeClr>
              </a:buClr>
              <a:buFont typeface="Courier New" panose="02070309020205020404" pitchFamily="49" charset="0"/>
              <a:buChar char="o"/>
              <a:defRPr/>
            </a:lvl3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1" name="Titre 10">
            <a:extLst>
              <a:ext uri="{FF2B5EF4-FFF2-40B4-BE49-F238E27FC236}">
                <a16:creationId xmlns:a16="http://schemas.microsoft.com/office/drawing/2014/main" id="{9405B5DD-7EA0-448B-A3F0-D7C12DFCE5A6}"/>
              </a:ext>
            </a:extLst>
          </p:cNvPr>
          <p:cNvSpPr>
            <a:spLocks noGrp="1"/>
          </p:cNvSpPr>
          <p:nvPr>
            <p:ph type="title"/>
          </p:nvPr>
        </p:nvSpPr>
        <p:spPr>
          <a:xfrm>
            <a:off x="894081" y="519295"/>
            <a:ext cx="11216640" cy="1885245"/>
          </a:xfrm>
        </p:spPr>
        <p:txBody>
          <a:bodyPr/>
          <a:lstStyle>
            <a:lvl1pPr algn="ctr">
              <a:defRPr b="1" cap="small" baseline="0">
                <a:solidFill>
                  <a:schemeClr val="accent1">
                    <a:lumMod val="75000"/>
                  </a:schemeClr>
                </a:solidFill>
                <a:latin typeface="+mn-lt"/>
              </a:defRPr>
            </a:lvl1pPr>
          </a:lstStyle>
          <a:p>
            <a:r>
              <a:rPr lang="fr-FR"/>
              <a:t>Modifiez le style du titre</a:t>
            </a:r>
          </a:p>
        </p:txBody>
      </p:sp>
      <p:sp>
        <p:nvSpPr>
          <p:cNvPr id="17" name="ZoneTexte 16">
            <a:extLst>
              <a:ext uri="{FF2B5EF4-FFF2-40B4-BE49-F238E27FC236}">
                <a16:creationId xmlns:a16="http://schemas.microsoft.com/office/drawing/2014/main" id="{9E5F4993-B7BB-4F53-8931-E041CD15AA98}"/>
              </a:ext>
            </a:extLst>
          </p:cNvPr>
          <p:cNvSpPr txBox="1"/>
          <p:nvPr userDrawn="1"/>
        </p:nvSpPr>
        <p:spPr>
          <a:xfrm>
            <a:off x="10327340" y="9285760"/>
            <a:ext cx="2677465" cy="289310"/>
          </a:xfrm>
          <a:prstGeom prst="rect">
            <a:avLst/>
          </a:prstGeom>
          <a:noFill/>
        </p:spPr>
        <p:txBody>
          <a:bodyPr wrap="square" rtlCol="0">
            <a:spAutoFit/>
          </a:bodyPr>
          <a:lstStyle/>
          <a:p>
            <a:pPr algn="ctr"/>
            <a:fld id="{BD7B185D-151A-4016-8070-7600AD104CC6}" type="slidenum">
              <a:rPr lang="fr-FR" sz="1280" smtClean="0"/>
              <a:pPr algn="ctr"/>
              <a:t>‹N°›</a:t>
            </a:fld>
            <a:endParaRPr lang="fr-FR" sz="1280"/>
          </a:p>
        </p:txBody>
      </p:sp>
    </p:spTree>
    <p:extLst>
      <p:ext uri="{BB962C8B-B14F-4D97-AF65-F5344CB8AC3E}">
        <p14:creationId xmlns:p14="http://schemas.microsoft.com/office/powerpoint/2010/main" val="153358020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B1E1B1-53AB-8649-A026-021C5D08E768}" type="datetimeFigureOut">
              <a:rPr lang="fr-FR" smtClean="0"/>
              <a:t>08/03/2024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a:xfrm>
            <a:off x="6264174" y="9296400"/>
            <a:ext cx="469680" cy="348813"/>
          </a:xfrm>
        </p:spPr>
        <p:txBody>
          <a:bodyPr/>
          <a:lstStyle/>
          <a:p>
            <a:fld id="{5D338168-0EE1-254B-9689-BF719600F4E3}" type="slidenum">
              <a:rPr lang="fr-FR" smtClean="0"/>
              <a:t>‹N°›</a:t>
            </a:fld>
            <a:endParaRPr lang="fr-FR"/>
          </a:p>
        </p:txBody>
      </p:sp>
    </p:spTree>
    <p:extLst>
      <p:ext uri="{BB962C8B-B14F-4D97-AF65-F5344CB8AC3E}">
        <p14:creationId xmlns:p14="http://schemas.microsoft.com/office/powerpoint/2010/main" val="1913240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E106F55-51A7-4D1E-B633-DCC80F5DC9A2}" type="datetimeFigureOut">
              <a:rPr lang="fr-FR" smtClean="0"/>
              <a:pPr/>
              <a:t>08/03/2024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a:xfrm>
            <a:off x="6268983" y="9296400"/>
            <a:ext cx="460062" cy="348813"/>
          </a:xfrm>
        </p:spPr>
        <p:txBody>
          <a:bodyPr/>
          <a:lstStyle/>
          <a:p>
            <a:fld id="{295F2F54-0330-43E4-91EF-AD6330E6DE20}" type="slidenum">
              <a:rPr lang="fr-FR" smtClean="0"/>
              <a:pPr/>
              <a:t>‹N°›</a:t>
            </a:fld>
            <a:endParaRPr lang="fr-FR"/>
          </a:p>
        </p:txBody>
      </p:sp>
    </p:spTree>
    <p:extLst>
      <p:ext uri="{BB962C8B-B14F-4D97-AF65-F5344CB8AC3E}">
        <p14:creationId xmlns:p14="http://schemas.microsoft.com/office/powerpoint/2010/main" val="4250541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e">
    <p:spTree>
      <p:nvGrpSpPr>
        <p:cNvPr id="1" name=""/>
        <p:cNvGrpSpPr/>
        <p:nvPr/>
      </p:nvGrpSpPr>
      <p:grpSpPr>
        <a:xfrm>
          <a:off x="0" y="0"/>
          <a:ext cx="0" cy="0"/>
          <a:chOff x="0" y="0"/>
          <a:chExt cx="0" cy="0"/>
        </a:xfrm>
      </p:grpSpPr>
      <p:sp>
        <p:nvSpPr>
          <p:cNvPr id="20" name="Image"/>
          <p:cNvSpPr>
            <a:spLocks noGrp="1"/>
          </p:cNvSpPr>
          <p:nvPr>
            <p:ph type="pic" idx="13"/>
          </p:nvPr>
        </p:nvSpPr>
        <p:spPr>
          <a:xfrm>
            <a:off x="1625600" y="673100"/>
            <a:ext cx="9753600" cy="5905500"/>
          </a:xfrm>
          <a:prstGeom prst="rect">
            <a:avLst/>
          </a:prstGeom>
        </p:spPr>
        <p:txBody>
          <a:bodyPr lIns="91439" tIns="45719" rIns="91439" bIns="45719" anchor="t">
            <a:noAutofit/>
          </a:bodyPr>
          <a:lstStyle/>
          <a:p>
            <a:endParaRPr/>
          </a:p>
        </p:txBody>
      </p:sp>
      <p:sp>
        <p:nvSpPr>
          <p:cNvPr id="21" name="Texte du titre"/>
          <p:cNvSpPr txBox="1">
            <a:spLocks noGrp="1"/>
          </p:cNvSpPr>
          <p:nvPr>
            <p:ph type="title"/>
          </p:nvPr>
        </p:nvSpPr>
        <p:spPr>
          <a:xfrm>
            <a:off x="1270000" y="6718300"/>
            <a:ext cx="10464800" cy="1422400"/>
          </a:xfrm>
          <a:prstGeom prst="rect">
            <a:avLst/>
          </a:prstGeom>
        </p:spPr>
        <p:txBody>
          <a:bodyPr anchor="b"/>
          <a:lstStyle/>
          <a:p>
            <a:r>
              <a:t>Texte du titre</a:t>
            </a:r>
          </a:p>
        </p:txBody>
      </p:sp>
      <p:sp>
        <p:nvSpPr>
          <p:cNvPr id="22" name="Texte niveau 1…"/>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r>
              <a:t>Texte niveau 1</a:t>
            </a:r>
          </a:p>
          <a:p>
            <a:pPr lvl="1"/>
            <a:r>
              <a:t>Texte niveau 2</a:t>
            </a:r>
          </a:p>
          <a:p>
            <a:pPr lvl="2"/>
            <a:r>
              <a:t>Texte niveau 3</a:t>
            </a:r>
          </a:p>
          <a:p>
            <a:pPr lvl="3"/>
            <a:r>
              <a:t>Texte niveau 4</a:t>
            </a:r>
          </a:p>
          <a:p>
            <a:pPr lvl="4"/>
            <a:r>
              <a:t>Texte niveau 5</a:t>
            </a:r>
          </a:p>
        </p:txBody>
      </p:sp>
      <p:sp>
        <p:nvSpPr>
          <p:cNvPr id="23" name="Numéro de diapositive"/>
          <p:cNvSpPr txBox="1">
            <a:spLocks noGrp="1"/>
          </p:cNvSpPr>
          <p:nvPr>
            <p:ph type="sldNum" sz="quarter" idx="2"/>
          </p:nvPr>
        </p:nvSpPr>
        <p:spPr>
          <a:prstGeom prst="rect">
            <a:avLst/>
          </a:prstGeom>
        </p:spPr>
        <p:txBody>
          <a:bodyPr/>
          <a:lstStyle/>
          <a:p>
            <a:fld id="{86CB4B4D-7CA3-9044-876B-883B54F8677D}" type="slidenum">
              <a:rPr/>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re - Centré">
    <p:spTree>
      <p:nvGrpSpPr>
        <p:cNvPr id="1" name=""/>
        <p:cNvGrpSpPr/>
        <p:nvPr/>
      </p:nvGrpSpPr>
      <p:grpSpPr>
        <a:xfrm>
          <a:off x="0" y="0"/>
          <a:ext cx="0" cy="0"/>
          <a:chOff x="0" y="0"/>
          <a:chExt cx="0" cy="0"/>
        </a:xfrm>
      </p:grpSpPr>
      <p:sp>
        <p:nvSpPr>
          <p:cNvPr id="30" name="Texte du titre"/>
          <p:cNvSpPr txBox="1">
            <a:spLocks noGrp="1"/>
          </p:cNvSpPr>
          <p:nvPr>
            <p:ph type="title"/>
          </p:nvPr>
        </p:nvSpPr>
        <p:spPr>
          <a:xfrm>
            <a:off x="1270000" y="3225800"/>
            <a:ext cx="10464800" cy="3302000"/>
          </a:xfrm>
          <a:prstGeom prst="rect">
            <a:avLst/>
          </a:prstGeom>
        </p:spPr>
        <p:txBody>
          <a:bodyPr/>
          <a:lstStyle/>
          <a:p>
            <a:r>
              <a:t>Texte du titre</a:t>
            </a:r>
          </a:p>
        </p:txBody>
      </p:sp>
      <p:sp>
        <p:nvSpPr>
          <p:cNvPr id="31" name="Numéro de diapositive"/>
          <p:cNvSpPr txBox="1">
            <a:spLocks noGrp="1"/>
          </p:cNvSpPr>
          <p:nvPr>
            <p:ph type="sldNum" sz="quarter" idx="2"/>
          </p:nvPr>
        </p:nvSpPr>
        <p:spPr>
          <a:prstGeom prst="rect">
            <a:avLst/>
          </a:prstGeom>
        </p:spPr>
        <p:txBody>
          <a:bodyPr/>
          <a:lstStyle/>
          <a:p>
            <a:fld id="{86CB4B4D-7CA3-9044-876B-883B54F8677D}" type="slidenum">
              <a:rPr/>
              <a:t>‹N°›</a:t>
            </a:fld>
            <a:endParaRPr/>
          </a:p>
        </p:txBody>
      </p:sp>
      <p:pic>
        <p:nvPicPr>
          <p:cNvPr id="4" name="Image 5" descr="Image 5"/>
          <p:cNvPicPr>
            <a:picLocks noChangeAspect="1"/>
          </p:cNvPicPr>
          <p:nvPr userDrawn="1"/>
        </p:nvPicPr>
        <p:blipFill>
          <a:blip r:embed="rId2"/>
          <a:stretch>
            <a:fillRect/>
          </a:stretch>
        </p:blipFill>
        <p:spPr>
          <a:xfrm>
            <a:off x="388944" y="135595"/>
            <a:ext cx="1492039" cy="1500810"/>
          </a:xfrm>
          <a:prstGeom prst="rect">
            <a:avLst/>
          </a:prstGeom>
          <a:ln w="12700">
            <a:miter lim="400000"/>
          </a:ln>
        </p:spPr>
      </p:pic>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e">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300" y="635000"/>
            <a:ext cx="5334000" cy="8216900"/>
          </a:xfrm>
          <a:prstGeom prst="rect">
            <a:avLst/>
          </a:prstGeom>
        </p:spPr>
        <p:txBody>
          <a:bodyPr lIns="91439" tIns="45719" rIns="91439" bIns="45719" anchor="t">
            <a:noAutofit/>
          </a:bodyPr>
          <a:lstStyle/>
          <a:p>
            <a:endParaRPr/>
          </a:p>
        </p:txBody>
      </p:sp>
      <p:sp>
        <p:nvSpPr>
          <p:cNvPr id="39" name="Texte du titre"/>
          <p:cNvSpPr txBox="1">
            <a:spLocks noGrp="1"/>
          </p:cNvSpPr>
          <p:nvPr>
            <p:ph type="title"/>
          </p:nvPr>
        </p:nvSpPr>
        <p:spPr>
          <a:xfrm>
            <a:off x="952500" y="635000"/>
            <a:ext cx="5334000" cy="3987800"/>
          </a:xfrm>
          <a:prstGeom prst="rect">
            <a:avLst/>
          </a:prstGeom>
        </p:spPr>
        <p:txBody>
          <a:bodyPr anchor="b"/>
          <a:lstStyle>
            <a:lvl1pPr>
              <a:defRPr sz="6000"/>
            </a:lvl1pPr>
          </a:lstStyle>
          <a:p>
            <a:r>
              <a:t>Texte du titre</a:t>
            </a:r>
          </a:p>
        </p:txBody>
      </p:sp>
      <p:sp>
        <p:nvSpPr>
          <p:cNvPr id="40" name="Texte niveau 1…"/>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r>
              <a:t>Texte niveau 1</a:t>
            </a:r>
          </a:p>
          <a:p>
            <a:pPr lvl="1"/>
            <a:r>
              <a:t>Texte niveau 2</a:t>
            </a:r>
          </a:p>
          <a:p>
            <a:pPr lvl="2"/>
            <a:r>
              <a:t>Texte niveau 3</a:t>
            </a:r>
          </a:p>
          <a:p>
            <a:pPr lvl="3"/>
            <a:r>
              <a:t>Texte niveau 4</a:t>
            </a:r>
          </a:p>
          <a:p>
            <a:pPr lvl="4"/>
            <a:r>
              <a:t>Texte niveau 5</a:t>
            </a:r>
          </a:p>
        </p:txBody>
      </p:sp>
      <p:sp>
        <p:nvSpPr>
          <p:cNvPr id="41" name="Numéro de diapositive"/>
          <p:cNvSpPr txBox="1">
            <a:spLocks noGrp="1"/>
          </p:cNvSpPr>
          <p:nvPr>
            <p:ph type="sldNum" sz="quarter" idx="2"/>
          </p:nvPr>
        </p:nvSpPr>
        <p:spPr>
          <a:prstGeom prst="rect">
            <a:avLst/>
          </a:prstGeom>
        </p:spPr>
        <p:txBody>
          <a:bodyPr/>
          <a:lstStyle/>
          <a:p>
            <a:fld id="{86CB4B4D-7CA3-9044-876B-883B54F8677D}" type="slidenum">
              <a:rPr/>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re - Haut">
    <p:spTree>
      <p:nvGrpSpPr>
        <p:cNvPr id="1" name=""/>
        <p:cNvGrpSpPr/>
        <p:nvPr/>
      </p:nvGrpSpPr>
      <p:grpSpPr>
        <a:xfrm>
          <a:off x="0" y="0"/>
          <a:ext cx="0" cy="0"/>
          <a:chOff x="0" y="0"/>
          <a:chExt cx="0" cy="0"/>
        </a:xfrm>
      </p:grpSpPr>
      <p:sp>
        <p:nvSpPr>
          <p:cNvPr id="48" name="Texte du titre"/>
          <p:cNvSpPr txBox="1">
            <a:spLocks noGrp="1"/>
          </p:cNvSpPr>
          <p:nvPr>
            <p:ph type="title"/>
          </p:nvPr>
        </p:nvSpPr>
        <p:spPr>
          <a:prstGeom prst="rect">
            <a:avLst/>
          </a:prstGeom>
        </p:spPr>
        <p:txBody>
          <a:bodyPr/>
          <a:lstStyle/>
          <a:p>
            <a:r>
              <a:t>Texte du titre</a:t>
            </a:r>
          </a:p>
        </p:txBody>
      </p:sp>
      <p:sp>
        <p:nvSpPr>
          <p:cNvPr id="49" name="Numéro de diapositive"/>
          <p:cNvSpPr txBox="1">
            <a:spLocks noGrp="1"/>
          </p:cNvSpPr>
          <p:nvPr>
            <p:ph type="sldNum" sz="quarter" idx="2"/>
          </p:nvPr>
        </p:nvSpPr>
        <p:spPr>
          <a:prstGeom prst="rect">
            <a:avLst/>
          </a:prstGeom>
        </p:spPr>
        <p:txBody>
          <a:bodyPr/>
          <a:lstStyle/>
          <a:p>
            <a:fld id="{86CB4B4D-7CA3-9044-876B-883B54F8677D}" type="slidenum">
              <a:rPr/>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56" name="Texte du titre"/>
          <p:cNvSpPr txBox="1">
            <a:spLocks noGrp="1"/>
          </p:cNvSpPr>
          <p:nvPr>
            <p:ph type="title"/>
          </p:nvPr>
        </p:nvSpPr>
        <p:spPr>
          <a:prstGeom prst="rect">
            <a:avLst/>
          </a:prstGeom>
        </p:spPr>
        <p:txBody>
          <a:bodyPr/>
          <a:lstStyle/>
          <a:p>
            <a:r>
              <a:t>Texte du titre</a:t>
            </a:r>
          </a:p>
        </p:txBody>
      </p:sp>
      <p:sp>
        <p:nvSpPr>
          <p:cNvPr id="57" name="Texte niveau 1…"/>
          <p:cNvSpPr txBox="1">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58" name="Numéro de diapositive"/>
          <p:cNvSpPr txBox="1">
            <a:spLocks noGrp="1"/>
          </p:cNvSpPr>
          <p:nvPr>
            <p:ph type="sldNum" sz="quarter" idx="2"/>
          </p:nvPr>
        </p:nvSpPr>
        <p:spPr>
          <a:prstGeom prst="rect">
            <a:avLst/>
          </a:prstGeom>
        </p:spPr>
        <p:txBody>
          <a:bodyPr/>
          <a:lstStyle/>
          <a:p>
            <a:fld id="{86CB4B4D-7CA3-9044-876B-883B54F8677D}" type="slidenum">
              <a:rPr/>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3 photos">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18300" y="889000"/>
            <a:ext cx="5334000" cy="3771900"/>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Numéro de diapositive"/>
          <p:cNvSpPr txBox="1">
            <a:spLocks noGrp="1"/>
          </p:cNvSpPr>
          <p:nvPr>
            <p:ph type="sldNum" sz="quarter" idx="2"/>
          </p:nvPr>
        </p:nvSpPr>
        <p:spPr>
          <a:prstGeom prst="rect">
            <a:avLst/>
          </a:prstGeom>
        </p:spPr>
        <p:txBody>
          <a:bodyPr/>
          <a:lstStyle/>
          <a:p>
            <a:fld id="{86CB4B4D-7CA3-9044-876B-883B54F8677D}" type="slidenum">
              <a:rPr/>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itation">
    <p:spTree>
      <p:nvGrpSpPr>
        <p:cNvPr id="1" name=""/>
        <p:cNvGrpSpPr/>
        <p:nvPr/>
      </p:nvGrpSpPr>
      <p:grpSpPr>
        <a:xfrm>
          <a:off x="0" y="0"/>
          <a:ext cx="0" cy="0"/>
          <a:chOff x="0" y="0"/>
          <a:chExt cx="0" cy="0"/>
        </a:xfrm>
      </p:grpSpPr>
      <p:sp>
        <p:nvSpPr>
          <p:cNvPr id="93" name="-Gilles Allain"/>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-Gilles Allain</a:t>
            </a:r>
          </a:p>
        </p:txBody>
      </p:sp>
      <p:sp>
        <p:nvSpPr>
          <p:cNvPr id="94" name="« Saisissez une citation ici. »"/>
          <p:cNvSpPr txBox="1">
            <a:spLocks noGrp="1"/>
          </p:cNvSpPr>
          <p:nvPr>
            <p:ph type="body" sz="quarter" idx="14"/>
          </p:nvPr>
        </p:nvSpPr>
        <p:spPr>
          <a:xfrm>
            <a:off x="1270000" y="4267111"/>
            <a:ext cx="10464800" cy="609778"/>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 Saisissez une citation ici. » </a:t>
            </a:r>
          </a:p>
        </p:txBody>
      </p:sp>
      <p:sp>
        <p:nvSpPr>
          <p:cNvPr id="95" name="Numéro de diapositive"/>
          <p:cNvSpPr txBox="1">
            <a:spLocks noGrp="1"/>
          </p:cNvSpPr>
          <p:nvPr>
            <p:ph type="sldNum" sz="quarter" idx="2"/>
          </p:nvPr>
        </p:nvSpPr>
        <p:spPr>
          <a:prstGeom prst="rect">
            <a:avLst/>
          </a:prstGeom>
        </p:spPr>
        <p:txBody>
          <a:bodyPr/>
          <a:lstStyle/>
          <a:p>
            <a:fld id="{86CB4B4D-7CA3-9044-876B-883B54F8677D}" type="slidenum">
              <a:rPr/>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Numéro de diapositive"/>
          <p:cNvSpPr txBox="1">
            <a:spLocks noGrp="1"/>
          </p:cNvSpPr>
          <p:nvPr>
            <p:ph type="sldNum" sz="quarter" idx="2"/>
          </p:nvPr>
        </p:nvSpPr>
        <p:spPr>
          <a:prstGeom prst="rect">
            <a:avLst/>
          </a:prstGeom>
        </p:spPr>
        <p:txBody>
          <a:bodyPr/>
          <a:lstStyle/>
          <a:p>
            <a:fld id="{86CB4B4D-7CA3-9044-876B-883B54F8677D}" type="slidenum">
              <a:rPr/>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e du titre"/>
          <p:cNvSpPr txBox="1">
            <a:spLocks noGrp="1"/>
          </p:cNvSpPr>
          <p:nvPr>
            <p:ph type="title"/>
          </p:nvPr>
        </p:nvSpPr>
        <p:spPr>
          <a:xfrm>
            <a:off x="952500" y="1205632"/>
            <a:ext cx="11099800" cy="215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Texte du titre</a:t>
            </a:r>
          </a:p>
        </p:txBody>
      </p:sp>
      <p:sp>
        <p:nvSpPr>
          <p:cNvPr id="3" name="Texte niveau 1…"/>
          <p:cNvSpPr txBox="1">
            <a:spLocks noGrp="1"/>
          </p:cNvSpPr>
          <p:nvPr>
            <p:ph type="body" idx="1"/>
          </p:nvPr>
        </p:nvSpPr>
        <p:spPr>
          <a:xfrm>
            <a:off x="952500" y="3436640"/>
            <a:ext cx="11099800" cy="5440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txBox="1">
            <a:spLocks noGrp="1"/>
          </p:cNvSpPr>
          <p:nvPr>
            <p:ph type="sldNum" sz="quarter" idx="2"/>
          </p:nvPr>
        </p:nvSpPr>
        <p:spPr>
          <a:xfrm>
            <a:off x="6328884" y="9296400"/>
            <a:ext cx="340259" cy="324308"/>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rPr/>
              <a:t>‹N°›</a:t>
            </a:fld>
            <a:endParaRPr/>
          </a:p>
        </p:txBody>
      </p:sp>
      <p:pic>
        <p:nvPicPr>
          <p:cNvPr id="2050" name="Picture 2"/>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3440112" y="268288"/>
            <a:ext cx="6124575" cy="148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age 5" descr="Image 5"/>
          <p:cNvPicPr>
            <a:picLocks noChangeAspect="1"/>
          </p:cNvPicPr>
          <p:nvPr userDrawn="1"/>
        </p:nvPicPr>
        <p:blipFill>
          <a:blip r:embed="rId20"/>
          <a:stretch>
            <a:fillRect/>
          </a:stretch>
        </p:blipFill>
        <p:spPr>
          <a:xfrm>
            <a:off x="388944" y="135595"/>
            <a:ext cx="1492039" cy="1500810"/>
          </a:xfrm>
          <a:prstGeom prst="rect">
            <a:avLst/>
          </a:prstGeom>
          <a:ln w="12700">
            <a:miter lim="4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Lst>
  <p:transition spd="med"/>
  <p:hf sldNum="0" hdr="0" dt="0"/>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3.png"/><Relationship Id="rId1" Type="http://schemas.openxmlformats.org/officeDocument/2006/relationships/slideLayout" Target="../slideLayouts/slideLayout17.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hyperlink" Target="https://ffplum.fr/securite/consignes" TargetMode="Externa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s://eur-lex.europa.eu/legal-content/FR/TXT/HTML/?uri=CELEX:32015R1018&amp;from=FR" TargetMode="External"/><Relationship Id="rId7"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6.xml"/><Relationship Id="rId6" Type="http://schemas.openxmlformats.org/officeDocument/2006/relationships/hyperlink" Target="https://e2.aviationreporting.eu/reporting/unregistered" TargetMode="External"/><Relationship Id="rId5" Type="http://schemas.openxmlformats.org/officeDocument/2006/relationships/hyperlink" Target="https://ffplum.fr/securite/rex" TargetMode="External"/><Relationship Id="rId4" Type="http://schemas.openxmlformats.org/officeDocument/2006/relationships/hyperlink" Target="https://www.ecologie.gouv.fr/sites/default/files/Guide_E2_individus.pdf"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securitedesvols.aero/productions/culture-aero/utilisation-defaillante-de-la-radio-et-quasi-collision" TargetMode="External"/><Relationship Id="rId2" Type="http://schemas.openxmlformats.org/officeDocument/2006/relationships/hyperlink" Target="https://www.ecologie.gouv.fr/sites/default/files/CRESNA.pdf" TargetMode="Externa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ffplum.fr/securite/rex/liste-des-rex" TargetMode="Externa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Downloads/BR_2019_ULM_001.pd.pdf"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Downloads/BR_2019_ULM_001.pd.pdf"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Downloads/BR_2019_ULM_001.pd.pdf" TargetMode="External"/><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4.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hyperlink" Target="https://www.youtube.com/watch?v=zYabRkWjZkA"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mailto:eraitec.pab@gmail.com" TargetMode="External"/><Relationship Id="rId2" Type="http://schemas.openxmlformats.org/officeDocument/2006/relationships/hyperlink" Target="mailto:dupont.thierry.eric@gmail.com" TargetMode="Externa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hyperlink" Target="https://bea.aero/accidentologie/enseignements-de-securite-aviation-legere/ulm-2023/" TargetMode="Externa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hyperlink" Target="https://bea.aero/accidentologie/enseignements-de-securite-aviation-legere/ulm-2023/"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assemblement des C.S.V FFPLUM"/>
          <p:cNvSpPr txBox="1">
            <a:spLocks noGrp="1"/>
          </p:cNvSpPr>
          <p:nvPr>
            <p:ph type="ctrTitle"/>
          </p:nvPr>
        </p:nvSpPr>
        <p:spPr>
          <a:xfrm>
            <a:off x="728694" y="2912873"/>
            <a:ext cx="11547412" cy="3353181"/>
          </a:xfrm>
          <a:prstGeom prst="rect">
            <a:avLst/>
          </a:prstGeom>
        </p:spPr>
        <p:txBody>
          <a:bodyPr>
            <a:normAutofit fontScale="90000"/>
          </a:bodyPr>
          <a:lstStyle>
            <a:lvl1pPr defTabSz="519937">
              <a:defRPr sz="7119" b="1">
                <a:solidFill>
                  <a:schemeClr val="accent1">
                    <a:hueOff val="114395"/>
                    <a:lumOff val="-24975"/>
                  </a:schemeClr>
                </a:solidFill>
                <a:latin typeface="Helvetica Neue"/>
                <a:ea typeface="Helvetica Neue"/>
                <a:cs typeface="Helvetica Neue"/>
                <a:sym typeface="Helvetica Neue"/>
              </a:defRPr>
            </a:lvl1pPr>
          </a:lstStyle>
          <a:p>
            <a:r>
              <a:rPr lang="fr-FR" dirty="0"/>
              <a:t>FORUM SV</a:t>
            </a:r>
            <a:br>
              <a:rPr lang="fr-FR" dirty="0"/>
            </a:br>
            <a:r>
              <a:rPr lang="fr-FR" dirty="0"/>
              <a:t>Comité Régional ULM Nouvelle Aquitaine</a:t>
            </a:r>
            <a:endParaRPr dirty="0"/>
          </a:p>
        </p:txBody>
      </p:sp>
      <p:sp>
        <p:nvSpPr>
          <p:cNvPr id="120" name="ISSY LES MOULINEAUX-24 mars 2019"/>
          <p:cNvSpPr txBox="1">
            <a:spLocks noGrp="1"/>
          </p:cNvSpPr>
          <p:nvPr>
            <p:ph type="subTitle" sz="quarter" idx="1"/>
          </p:nvPr>
        </p:nvSpPr>
        <p:spPr>
          <a:xfrm>
            <a:off x="1270000" y="7036124"/>
            <a:ext cx="10464800" cy="1130301"/>
          </a:xfrm>
          <a:prstGeom prst="rect">
            <a:avLst/>
          </a:prstGeom>
        </p:spPr>
        <p:txBody>
          <a:bodyPr/>
          <a:lstStyle>
            <a:lvl1pPr defTabSz="537463">
              <a:defRPr sz="3404">
                <a:solidFill>
                  <a:srgbClr val="AC34EB"/>
                </a:solidFill>
              </a:defRPr>
            </a:lvl1pPr>
          </a:lstStyle>
          <a:p>
            <a:r>
              <a:rPr lang="fr-FR" dirty="0"/>
              <a:t>Millésime</a:t>
            </a:r>
            <a:r>
              <a:rPr dirty="0"/>
              <a:t> 20</a:t>
            </a:r>
            <a:r>
              <a:rPr lang="fr-FR" dirty="0"/>
              <a:t>24</a:t>
            </a: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8018" y="7253064"/>
            <a:ext cx="4576895" cy="769441"/>
          </a:xfrm>
          <a:prstGeom prst="rect">
            <a:avLst/>
          </a:prstGeom>
        </p:spPr>
        <p:txBody>
          <a:bodyPr wrap="none">
            <a:spAutoFit/>
          </a:bodyPr>
          <a:lstStyle/>
          <a:p>
            <a:r>
              <a:rPr lang="fr-FR" sz="4400" dirty="0"/>
              <a:t>FORUM SV 2023</a:t>
            </a:r>
          </a:p>
        </p:txBody>
      </p:sp>
      <p:sp>
        <p:nvSpPr>
          <p:cNvPr id="4" name="Titre 3">
            <a:extLst>
              <a:ext uri="{FF2B5EF4-FFF2-40B4-BE49-F238E27FC236}">
                <a16:creationId xmlns:a16="http://schemas.microsoft.com/office/drawing/2014/main" id="{BDCA4098-6B01-ED72-ACA8-9FED228B005B}"/>
              </a:ext>
            </a:extLst>
          </p:cNvPr>
          <p:cNvSpPr>
            <a:spLocks noGrp="1"/>
          </p:cNvSpPr>
          <p:nvPr>
            <p:ph type="title"/>
          </p:nvPr>
        </p:nvSpPr>
        <p:spPr/>
        <p:txBody>
          <a:bodyPr/>
          <a:lstStyle/>
          <a:p>
            <a:endParaRPr lang="fr-FR"/>
          </a:p>
        </p:txBody>
      </p:sp>
      <p:pic>
        <p:nvPicPr>
          <p:cNvPr id="5" name="Image 4">
            <a:extLst>
              <a:ext uri="{FF2B5EF4-FFF2-40B4-BE49-F238E27FC236}">
                <a16:creationId xmlns:a16="http://schemas.microsoft.com/office/drawing/2014/main" id="{40EB54C8-AD2F-DF68-829C-D5D6ECE118F1}"/>
              </a:ext>
            </a:extLst>
          </p:cNvPr>
          <p:cNvPicPr>
            <a:picLocks noChangeAspect="1"/>
          </p:cNvPicPr>
          <p:nvPr/>
        </p:nvPicPr>
        <p:blipFill>
          <a:blip r:embed="rId2"/>
          <a:stretch>
            <a:fillRect/>
          </a:stretch>
        </p:blipFill>
        <p:spPr>
          <a:xfrm>
            <a:off x="381720" y="2212504"/>
            <a:ext cx="11734800" cy="6597604"/>
          </a:xfrm>
          <a:prstGeom prst="rect">
            <a:avLst/>
          </a:prstGeom>
        </p:spPr>
      </p:pic>
    </p:spTree>
    <p:extLst>
      <p:ext uri="{BB962C8B-B14F-4D97-AF65-F5344CB8AC3E}">
        <p14:creationId xmlns:p14="http://schemas.microsoft.com/office/powerpoint/2010/main" val="11207416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13767" y="2036377"/>
            <a:ext cx="1558559" cy="125624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200" b="0" i="0" u="none" strike="noStrike" cap="none" spc="0" normalizeH="0" baseline="0">
              <a:ln>
                <a:noFill/>
              </a:ln>
              <a:solidFill>
                <a:srgbClr val="FFFFFF"/>
              </a:solidFill>
              <a:effectLst/>
              <a:uFillTx/>
              <a:latin typeface="+mn-lt"/>
              <a:ea typeface="+mn-ea"/>
              <a:cs typeface="+mn-cs"/>
              <a:sym typeface="Helvetica Neue Medium"/>
            </a:endParaRPr>
          </a:p>
        </p:txBody>
      </p:sp>
      <p:grpSp>
        <p:nvGrpSpPr>
          <p:cNvPr id="5" name="Groupe 4">
            <a:extLst>
              <a:ext uri="{FF2B5EF4-FFF2-40B4-BE49-F238E27FC236}">
                <a16:creationId xmlns:a16="http://schemas.microsoft.com/office/drawing/2014/main" id="{779B2C1E-0530-5A47-F40E-B39815FD0202}"/>
              </a:ext>
            </a:extLst>
          </p:cNvPr>
          <p:cNvGrpSpPr/>
          <p:nvPr/>
        </p:nvGrpSpPr>
        <p:grpSpPr>
          <a:xfrm>
            <a:off x="943534" y="1879805"/>
            <a:ext cx="10095370" cy="6669403"/>
            <a:chOff x="943534" y="1879805"/>
            <a:chExt cx="10095370" cy="6669403"/>
          </a:xfrm>
        </p:grpSpPr>
        <p:pic>
          <p:nvPicPr>
            <p:cNvPr id="2" name="Image 1"/>
            <p:cNvPicPr>
              <a:picLocks noChangeAspect="1"/>
            </p:cNvPicPr>
            <p:nvPr/>
          </p:nvPicPr>
          <p:blipFill>
            <a:blip r:embed="rId2"/>
            <a:stretch>
              <a:fillRect/>
            </a:stretch>
          </p:blipFill>
          <p:spPr>
            <a:xfrm>
              <a:off x="943534" y="1879805"/>
              <a:ext cx="10095370" cy="6669403"/>
            </a:xfrm>
            <a:prstGeom prst="rect">
              <a:avLst/>
            </a:prstGeom>
          </p:spPr>
        </p:pic>
        <p:sp>
          <p:nvSpPr>
            <p:cNvPr id="3" name="ZoneTexte 2">
              <a:extLst>
                <a:ext uri="{FF2B5EF4-FFF2-40B4-BE49-F238E27FC236}">
                  <a16:creationId xmlns:a16="http://schemas.microsoft.com/office/drawing/2014/main" id="{4EA379AF-1226-A96C-99D8-8B23A03A1535}"/>
                </a:ext>
              </a:extLst>
            </p:cNvPr>
            <p:cNvSpPr txBox="1"/>
            <p:nvPr/>
          </p:nvSpPr>
          <p:spPr>
            <a:xfrm>
              <a:off x="7798544" y="3812746"/>
              <a:ext cx="1656184" cy="47192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4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grpSp>
    </p:spTree>
    <p:extLst>
      <p:ext uri="{BB962C8B-B14F-4D97-AF65-F5344CB8AC3E}">
        <p14:creationId xmlns:p14="http://schemas.microsoft.com/office/powerpoint/2010/main" val="34484590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B4A13A4D-4818-9D3D-1F27-594B1F85C835}"/>
              </a:ext>
            </a:extLst>
          </p:cNvPr>
          <p:cNvPicPr>
            <a:picLocks noChangeAspect="1"/>
          </p:cNvPicPr>
          <p:nvPr/>
        </p:nvPicPr>
        <p:blipFill>
          <a:blip r:embed="rId2">
            <a:alphaModFix amt="58000"/>
            <a:extLst>
              <a:ext uri="{28A0092B-C50C-407E-A947-70E740481C1C}">
                <a14:useLocalDpi xmlns:a14="http://schemas.microsoft.com/office/drawing/2010/main" val="0"/>
              </a:ext>
            </a:extLst>
          </a:blip>
          <a:stretch>
            <a:fillRect/>
          </a:stretch>
        </p:blipFill>
        <p:spPr>
          <a:xfrm>
            <a:off x="261229" y="2262675"/>
            <a:ext cx="12488266" cy="6293299"/>
          </a:xfrm>
          <a:prstGeom prst="rect">
            <a:avLst/>
          </a:prstGeom>
        </p:spPr>
      </p:pic>
      <p:pic>
        <p:nvPicPr>
          <p:cNvPr id="2" name="Image 1" descr="Capture d’écran 2021-07-09 à 22.13.1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48945">
            <a:off x="369224" y="2178985"/>
            <a:ext cx="4361584" cy="2457873"/>
          </a:xfrm>
          <a:prstGeom prst="rect">
            <a:avLst/>
          </a:prstGeom>
          <a:effectLst>
            <a:softEdge rad="63500"/>
          </a:effectLst>
        </p:spPr>
      </p:pic>
      <p:pic>
        <p:nvPicPr>
          <p:cNvPr id="4" name="Image 3">
            <a:extLst>
              <a:ext uri="{FF2B5EF4-FFF2-40B4-BE49-F238E27FC236}">
                <a16:creationId xmlns:a16="http://schemas.microsoft.com/office/drawing/2014/main" id="{52F30162-E81E-72A1-C0D9-5952A91718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57738">
            <a:off x="6329557" y="1963076"/>
            <a:ext cx="5801610" cy="2889691"/>
          </a:xfrm>
          <a:prstGeom prst="rect">
            <a:avLst/>
          </a:prstGeom>
          <a:effectLst>
            <a:softEdge rad="63500"/>
          </a:effectLst>
        </p:spPr>
      </p:pic>
      <p:pic>
        <p:nvPicPr>
          <p:cNvPr id="7" name="Image 6">
            <a:extLst>
              <a:ext uri="{FF2B5EF4-FFF2-40B4-BE49-F238E27FC236}">
                <a16:creationId xmlns:a16="http://schemas.microsoft.com/office/drawing/2014/main" id="{139CF187-D8E9-1060-1F4E-E837FC1263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9573">
            <a:off x="686047" y="5868721"/>
            <a:ext cx="4259086" cy="3196134"/>
          </a:xfrm>
          <a:prstGeom prst="rect">
            <a:avLst/>
          </a:prstGeom>
          <a:effectLst>
            <a:softEdge rad="63500"/>
          </a:effectLst>
        </p:spPr>
      </p:pic>
      <p:pic>
        <p:nvPicPr>
          <p:cNvPr id="9" name="Image 8">
            <a:extLst>
              <a:ext uri="{FF2B5EF4-FFF2-40B4-BE49-F238E27FC236}">
                <a16:creationId xmlns:a16="http://schemas.microsoft.com/office/drawing/2014/main" id="{1A048315-C8FA-BE09-0462-91C424B117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92552">
            <a:off x="6502400" y="6070252"/>
            <a:ext cx="5427803" cy="2793071"/>
          </a:xfrm>
          <a:prstGeom prst="rect">
            <a:avLst/>
          </a:prstGeom>
          <a:effectLst>
            <a:softEdge rad="63500"/>
          </a:effectLst>
        </p:spPr>
      </p:pic>
      <p:sp>
        <p:nvSpPr>
          <p:cNvPr id="13" name="ZoneTexte 12">
            <a:extLst>
              <a:ext uri="{FF2B5EF4-FFF2-40B4-BE49-F238E27FC236}">
                <a16:creationId xmlns:a16="http://schemas.microsoft.com/office/drawing/2014/main" id="{A0D341BB-24CC-5FAA-9614-B4AEA82744DE}"/>
              </a:ext>
            </a:extLst>
          </p:cNvPr>
          <p:cNvSpPr txBox="1"/>
          <p:nvPr/>
        </p:nvSpPr>
        <p:spPr>
          <a:xfrm>
            <a:off x="2134075" y="4501539"/>
            <a:ext cx="7541005" cy="2193293"/>
          </a:xfrm>
          <a:prstGeom prst="rect">
            <a:avLst/>
          </a:prstGeom>
          <a:solidFill>
            <a:schemeClr val="bg1"/>
          </a:solidFill>
        </p:spPr>
        <p:txBody>
          <a:bodyPr wrap="square">
            <a:spAutoFit/>
          </a:bodyPr>
          <a:lstStyle/>
          <a:p>
            <a:pPr algn="ctr"/>
            <a:r>
              <a:rPr lang="fr-FR" sz="4551" dirty="0">
                <a:solidFill>
                  <a:schemeClr val="accent1">
                    <a:lumMod val="75000"/>
                  </a:schemeClr>
                </a:solidFill>
              </a:rPr>
              <a:t>Thème 1 : LE PARACHUTE DE SECOURS</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F9E9FFBA-257E-47D5-B2FB-7116DB10D768}"/>
              </a:ext>
            </a:extLst>
          </p:cNvPr>
          <p:cNvSpPr>
            <a:spLocks noGrp="1"/>
          </p:cNvSpPr>
          <p:nvPr>
            <p:ph idx="1"/>
          </p:nvPr>
        </p:nvSpPr>
        <p:spPr>
          <a:xfrm>
            <a:off x="957784" y="3220616"/>
            <a:ext cx="11216640" cy="6188570"/>
          </a:xfrm>
        </p:spPr>
        <p:txBody>
          <a:bodyPr anchor="t">
            <a:normAutofit fontScale="85000" lnSpcReduction="20000"/>
          </a:bodyPr>
          <a:lstStyle/>
          <a:p>
            <a:r>
              <a:rPr lang="fr-FR" sz="3413" dirty="0">
                <a:solidFill>
                  <a:srgbClr val="002060"/>
                </a:solidFill>
              </a:rPr>
              <a:t>Cette thématique a déjà été abordée dans le bilan ULM 2021. Plusieurs enquêtes avaient mis en évidence un </a:t>
            </a:r>
            <a:r>
              <a:rPr lang="fr-FR" sz="3413" b="1" dirty="0">
                <a:solidFill>
                  <a:srgbClr val="002060"/>
                </a:solidFill>
              </a:rPr>
              <a:t>déclenchement tardif </a:t>
            </a:r>
            <a:r>
              <a:rPr lang="fr-FR" sz="3413" dirty="0">
                <a:solidFill>
                  <a:srgbClr val="002060"/>
                </a:solidFill>
              </a:rPr>
              <a:t>ou une </a:t>
            </a:r>
            <a:r>
              <a:rPr lang="fr-FR" sz="3413" b="1" dirty="0">
                <a:solidFill>
                  <a:srgbClr val="002060"/>
                </a:solidFill>
              </a:rPr>
              <a:t>non-utilisation </a:t>
            </a:r>
            <a:r>
              <a:rPr lang="fr-FR" sz="3413" dirty="0">
                <a:solidFill>
                  <a:srgbClr val="002060"/>
                </a:solidFill>
              </a:rPr>
              <a:t>dans un contexte où ce dispositif de secours aurait pu atténuer les conséquences de l’accident.</a:t>
            </a:r>
          </a:p>
          <a:p>
            <a:r>
              <a:rPr lang="fr-FR" sz="3413" dirty="0">
                <a:solidFill>
                  <a:srgbClr val="002060"/>
                </a:solidFill>
              </a:rPr>
              <a:t>Notamment, l’accident en VL3 à Mortemer rappelle la difficulté pour un pilote, confronté à une situation d’urgence, de </a:t>
            </a:r>
            <a:r>
              <a:rPr lang="fr-FR" sz="3413" b="1" dirty="0">
                <a:solidFill>
                  <a:srgbClr val="002060"/>
                </a:solidFill>
              </a:rPr>
              <a:t>prendre conscience </a:t>
            </a:r>
            <a:r>
              <a:rPr lang="fr-FR" sz="3413" dirty="0">
                <a:solidFill>
                  <a:srgbClr val="002060"/>
                </a:solidFill>
              </a:rPr>
              <a:t>de la nécessité de déclencher le parachute de secours sans délai. </a:t>
            </a:r>
          </a:p>
          <a:p>
            <a:r>
              <a:rPr lang="fr-FR" sz="3413" dirty="0">
                <a:solidFill>
                  <a:srgbClr val="002060"/>
                </a:solidFill>
              </a:rPr>
              <a:t>Dans le rapport, il est notamment précisé que « Malgré les positions affichées par le pilote en faveur du parachute et de son activation, et alors que les éléments recueillis au cours de l’enquête tendent à montrer qu’il avait conscience de la perte de contrôle, le parachute de cellule n’a pas été activé. » </a:t>
            </a:r>
          </a:p>
        </p:txBody>
      </p:sp>
      <p:sp>
        <p:nvSpPr>
          <p:cNvPr id="3" name="Titre 2">
            <a:extLst>
              <a:ext uri="{FF2B5EF4-FFF2-40B4-BE49-F238E27FC236}">
                <a16:creationId xmlns:a16="http://schemas.microsoft.com/office/drawing/2014/main" id="{422111AA-BD9F-4234-A296-6E02E7D659D3}"/>
              </a:ext>
            </a:extLst>
          </p:cNvPr>
          <p:cNvSpPr>
            <a:spLocks noGrp="1"/>
          </p:cNvSpPr>
          <p:nvPr>
            <p:ph type="title"/>
          </p:nvPr>
        </p:nvSpPr>
        <p:spPr>
          <a:xfrm>
            <a:off x="669752" y="1852464"/>
            <a:ext cx="11216640" cy="1413934"/>
          </a:xfrm>
        </p:spPr>
        <p:txBody>
          <a:bodyPr>
            <a:noAutofit/>
          </a:bodyPr>
          <a:lstStyle/>
          <a:p>
            <a:r>
              <a:rPr lang="fr-FR" sz="3200" dirty="0"/>
              <a:t>Parachute de secours (non-utilisation ou déclenchement tardif) (prépa vol !) </a:t>
            </a:r>
          </a:p>
        </p:txBody>
      </p:sp>
    </p:spTree>
    <p:extLst>
      <p:ext uri="{BB962C8B-B14F-4D97-AF65-F5344CB8AC3E}">
        <p14:creationId xmlns:p14="http://schemas.microsoft.com/office/powerpoint/2010/main" val="403170266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1D69A0E-C273-554E-D25B-C1566BF17399}"/>
              </a:ext>
            </a:extLst>
          </p:cNvPr>
          <p:cNvPicPr>
            <a:picLocks noChangeAspect="1"/>
          </p:cNvPicPr>
          <p:nvPr/>
        </p:nvPicPr>
        <p:blipFill>
          <a:blip r:embed="rId2">
            <a:alphaModFix amt="6000"/>
            <a:extLst>
              <a:ext uri="{28A0092B-C50C-407E-A947-70E740481C1C}">
                <a14:useLocalDpi xmlns:a14="http://schemas.microsoft.com/office/drawing/2010/main" val="0"/>
              </a:ext>
            </a:extLst>
          </a:blip>
          <a:stretch>
            <a:fillRect/>
          </a:stretch>
        </p:blipFill>
        <p:spPr>
          <a:xfrm>
            <a:off x="261229" y="2262675"/>
            <a:ext cx="12488266" cy="6293299"/>
          </a:xfrm>
          <a:prstGeom prst="rect">
            <a:avLst/>
          </a:prstGeom>
        </p:spPr>
      </p:pic>
      <p:sp>
        <p:nvSpPr>
          <p:cNvPr id="13" name="ZoneTexte 12"/>
          <p:cNvSpPr txBox="1"/>
          <p:nvPr/>
        </p:nvSpPr>
        <p:spPr>
          <a:xfrm>
            <a:off x="870781" y="2756467"/>
            <a:ext cx="3481987" cy="114274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fr-FR" sz="3413" dirty="0">
                <a:latin typeface="Georgia" pitchFamily="18" charset="0"/>
              </a:rPr>
              <a:t>Dans tous les cas :</a:t>
            </a:r>
          </a:p>
        </p:txBody>
      </p:sp>
      <p:sp>
        <p:nvSpPr>
          <p:cNvPr id="14" name="ZoneTexte 13"/>
          <p:cNvSpPr txBox="1"/>
          <p:nvPr/>
        </p:nvSpPr>
        <p:spPr>
          <a:xfrm>
            <a:off x="-851440" y="4002267"/>
            <a:ext cx="13198213" cy="1142749"/>
          </a:xfrm>
          <a:prstGeom prst="rect">
            <a:avLst/>
          </a:prstGeom>
          <a:noFill/>
        </p:spPr>
        <p:txBody>
          <a:bodyPr wrap="square" rtlCol="0">
            <a:spAutoFit/>
          </a:bodyPr>
          <a:lstStyle/>
          <a:p>
            <a:r>
              <a:rPr lang="fr-FR" sz="3413" dirty="0">
                <a:latin typeface="Georgia" pitchFamily="18" charset="0"/>
              </a:rPr>
              <a:t>- S’assurer d’une accessibilité totale à la poignée de déclenchement d’ouverture. </a:t>
            </a:r>
          </a:p>
        </p:txBody>
      </p:sp>
      <p:sp>
        <p:nvSpPr>
          <p:cNvPr id="16" name="ZoneTexte 15"/>
          <p:cNvSpPr txBox="1"/>
          <p:nvPr/>
        </p:nvSpPr>
        <p:spPr>
          <a:xfrm>
            <a:off x="0" y="5455014"/>
            <a:ext cx="12186954" cy="1142749"/>
          </a:xfrm>
          <a:prstGeom prst="rect">
            <a:avLst/>
          </a:prstGeom>
          <a:noFill/>
        </p:spPr>
        <p:txBody>
          <a:bodyPr wrap="square" rtlCol="0">
            <a:spAutoFit/>
          </a:bodyPr>
          <a:lstStyle/>
          <a:p>
            <a:r>
              <a:rPr lang="fr-FR" sz="3413" dirty="0">
                <a:latin typeface="Georgia" pitchFamily="18" charset="0"/>
              </a:rPr>
              <a:t>- S’entrainer régulièrement  à poser la main sur la poignée de déclenchement.</a:t>
            </a:r>
          </a:p>
        </p:txBody>
      </p:sp>
      <p:sp>
        <p:nvSpPr>
          <p:cNvPr id="17" name="ZoneTexte 16"/>
          <p:cNvSpPr txBox="1"/>
          <p:nvPr/>
        </p:nvSpPr>
        <p:spPr>
          <a:xfrm>
            <a:off x="255305" y="7941534"/>
            <a:ext cx="12482540" cy="1667957"/>
          </a:xfrm>
          <a:prstGeom prst="rect">
            <a:avLst/>
          </a:prstGeom>
          <a:solidFill>
            <a:srgbClr val="FF0000"/>
          </a:solidFill>
          <a:ln w="38100">
            <a:solidFill>
              <a:schemeClr val="tx1"/>
            </a:solidFill>
          </a:ln>
          <a:scene3d>
            <a:camera prst="orthographicFront"/>
            <a:lightRig rig="threePt" dir="t"/>
          </a:scene3d>
          <a:sp3d>
            <a:bevelT prst="convex"/>
          </a:sp3d>
        </p:spPr>
        <p:txBody>
          <a:bodyPr wrap="square" rtlCol="0">
            <a:spAutoFit/>
          </a:bodyPr>
          <a:lstStyle/>
          <a:p>
            <a:pPr algn="ctr"/>
            <a:r>
              <a:rPr lang="fr-FR" sz="3413" dirty="0">
                <a:solidFill>
                  <a:schemeClr val="bg1"/>
                </a:solidFill>
                <a:latin typeface="Georgia" pitchFamily="18" charset="0"/>
              </a:rPr>
              <a:t>Ne jamais laisser  une poignée verrouillée pendant le vol </a:t>
            </a:r>
          </a:p>
          <a:p>
            <a:pPr algn="ctr"/>
            <a:r>
              <a:rPr lang="fr-FR" sz="3413" dirty="0">
                <a:solidFill>
                  <a:schemeClr val="bg1"/>
                </a:solidFill>
                <a:latin typeface="Georgia" pitchFamily="18" charset="0"/>
              </a:rPr>
              <a:t>(goupille et autre cadenas!!)</a:t>
            </a:r>
          </a:p>
        </p:txBody>
      </p:sp>
      <p:grpSp>
        <p:nvGrpSpPr>
          <p:cNvPr id="20" name="Groupe 19"/>
          <p:cNvGrpSpPr/>
          <p:nvPr/>
        </p:nvGrpSpPr>
        <p:grpSpPr>
          <a:xfrm>
            <a:off x="6489785" y="2710875"/>
            <a:ext cx="5994442" cy="4267230"/>
            <a:chOff x="71406" y="500042"/>
            <a:chExt cx="4714876" cy="3413485"/>
          </a:xfrm>
        </p:grpSpPr>
        <p:pic>
          <p:nvPicPr>
            <p:cNvPr id="11" name="Image 10" descr="Capture d’écran 2020-01-18 à 22.10.16.png"/>
            <p:cNvPicPr>
              <a:picLocks noChangeAspect="1"/>
            </p:cNvPicPr>
            <p:nvPr/>
          </p:nvPicPr>
          <p:blipFill>
            <a:blip r:embed="rId3" cstate="print"/>
            <a:stretch>
              <a:fillRect/>
            </a:stretch>
          </p:blipFill>
          <p:spPr>
            <a:xfrm>
              <a:off x="71406" y="500042"/>
              <a:ext cx="4714876" cy="34134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Ellipse 11"/>
            <p:cNvSpPr/>
            <p:nvPr/>
          </p:nvSpPr>
          <p:spPr>
            <a:xfrm>
              <a:off x="3286116" y="1785926"/>
              <a:ext cx="1000132" cy="1143008"/>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13"/>
            </a:p>
          </p:txBody>
        </p:sp>
        <p:sp>
          <p:nvSpPr>
            <p:cNvPr id="15" name="Ellipse 14"/>
            <p:cNvSpPr/>
            <p:nvPr/>
          </p:nvSpPr>
          <p:spPr>
            <a:xfrm>
              <a:off x="1428728" y="1928802"/>
              <a:ext cx="785818" cy="9286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13"/>
            </a:p>
          </p:txBody>
        </p:sp>
        <p:sp>
          <p:nvSpPr>
            <p:cNvPr id="18" name="Rectangle 17"/>
            <p:cNvSpPr/>
            <p:nvPr/>
          </p:nvSpPr>
          <p:spPr>
            <a:xfrm>
              <a:off x="1357290" y="571480"/>
              <a:ext cx="1285884" cy="7143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13"/>
            </a:p>
          </p:txBody>
        </p:sp>
        <p:sp>
          <p:nvSpPr>
            <p:cNvPr id="19" name="Flèche vers le bas 18"/>
            <p:cNvSpPr/>
            <p:nvPr/>
          </p:nvSpPr>
          <p:spPr>
            <a:xfrm rot="5400000">
              <a:off x="2143108" y="214290"/>
              <a:ext cx="357190" cy="150019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13"/>
            </a:p>
          </p:txBody>
        </p:sp>
      </p:grpSp>
      <p:pic>
        <p:nvPicPr>
          <p:cNvPr id="21" name="Image 20" descr="Capture d’écran 2021-04-14 à 14.12.05.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4566" y="2241295"/>
            <a:ext cx="5846198" cy="4354469"/>
          </a:xfrm>
          <a:prstGeom prst="rect">
            <a:avLst/>
          </a:prstGeom>
        </p:spPr>
      </p:pic>
      <p:grpSp>
        <p:nvGrpSpPr>
          <p:cNvPr id="24" name="Groupe 23"/>
          <p:cNvGrpSpPr/>
          <p:nvPr/>
        </p:nvGrpSpPr>
        <p:grpSpPr>
          <a:xfrm>
            <a:off x="5049679" y="3191926"/>
            <a:ext cx="5486438" cy="5535030"/>
            <a:chOff x="428596" y="714356"/>
            <a:chExt cx="3857652" cy="3891818"/>
          </a:xfrm>
        </p:grpSpPr>
        <p:pic>
          <p:nvPicPr>
            <p:cNvPr id="1026" name="Picture 2" descr="F:\AIDE A L'INSTRUCTION\PHOTOS POUR LES COURS\PHOTO-2019-12-16-18-26-34.jpg"/>
            <p:cNvPicPr>
              <a:picLocks noChangeAspect="1" noChangeArrowheads="1"/>
            </p:cNvPicPr>
            <p:nvPr/>
          </p:nvPicPr>
          <p:blipFill>
            <a:blip r:embed="rId5"/>
            <a:srcRect/>
            <a:stretch>
              <a:fillRect/>
            </a:stretch>
          </p:blipFill>
          <p:spPr bwMode="auto">
            <a:xfrm>
              <a:off x="428596" y="714356"/>
              <a:ext cx="3857652" cy="3891818"/>
            </a:xfrm>
            <a:prstGeom prst="rect">
              <a:avLst/>
            </a:prstGeom>
            <a:noFill/>
          </p:spPr>
        </p:pic>
        <p:sp>
          <p:nvSpPr>
            <p:cNvPr id="23" name="Ellipse 22"/>
            <p:cNvSpPr/>
            <p:nvPr/>
          </p:nvSpPr>
          <p:spPr>
            <a:xfrm>
              <a:off x="1357290" y="1500174"/>
              <a:ext cx="702478" cy="816306"/>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13"/>
            </a:p>
          </p:txBody>
        </p:sp>
      </p:grpSp>
      <p:pic>
        <p:nvPicPr>
          <p:cNvPr id="5" name="Image 4" descr="Capture d’écran 2021-04-14 à 14.11.47.png"/>
          <p:cNvPicPr>
            <a:picLocks noChangeAspect="1"/>
          </p:cNvPicPr>
          <p:nvPr/>
        </p:nvPicPr>
        <p:blipFill rotWithShape="1">
          <a:blip r:embed="rId6">
            <a:extLst>
              <a:ext uri="{28A0092B-C50C-407E-A947-70E740481C1C}">
                <a14:useLocalDpi xmlns:a14="http://schemas.microsoft.com/office/drawing/2010/main" val="0"/>
              </a:ext>
            </a:extLst>
          </a:blip>
          <a:srcRect l="2412" t="2558" r="2498" b="1728"/>
          <a:stretch/>
        </p:blipFill>
        <p:spPr>
          <a:xfrm>
            <a:off x="77491" y="1522873"/>
            <a:ext cx="6646898" cy="9007030"/>
          </a:xfrm>
          <a:prstGeom prst="rect">
            <a:avLst/>
          </a:prstGeom>
        </p:spPr>
      </p:pic>
      <p:grpSp>
        <p:nvGrpSpPr>
          <p:cNvPr id="22" name="Groupe 21">
            <a:extLst>
              <a:ext uri="{FF2B5EF4-FFF2-40B4-BE49-F238E27FC236}">
                <a16:creationId xmlns:a16="http://schemas.microsoft.com/office/drawing/2014/main" id="{1C4C2637-7492-AB84-2B3D-EFD0E50FD0B2}"/>
              </a:ext>
            </a:extLst>
          </p:cNvPr>
          <p:cNvGrpSpPr/>
          <p:nvPr/>
        </p:nvGrpSpPr>
        <p:grpSpPr>
          <a:xfrm>
            <a:off x="2700344" y="3103605"/>
            <a:ext cx="9214415" cy="4614302"/>
            <a:chOff x="-1821567" y="1677518"/>
            <a:chExt cx="9489911" cy="6425918"/>
          </a:xfrm>
        </p:grpSpPr>
        <p:pic>
          <p:nvPicPr>
            <p:cNvPr id="7" name="Image 6" descr="Capture d’écran 2021-06-18 à 09.56.06.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1567" y="1677518"/>
              <a:ext cx="8616335" cy="6425918"/>
            </a:xfrm>
            <a:prstGeom prst="rect">
              <a:avLst/>
            </a:prstGeom>
          </p:spPr>
        </p:pic>
        <p:sp>
          <p:nvSpPr>
            <p:cNvPr id="4" name="Ellipse 3">
              <a:extLst>
                <a:ext uri="{FF2B5EF4-FFF2-40B4-BE49-F238E27FC236}">
                  <a16:creationId xmlns:a16="http://schemas.microsoft.com/office/drawing/2014/main" id="{553F4901-E19A-9D74-0C75-6FE007C17883}"/>
                </a:ext>
              </a:extLst>
            </p:cNvPr>
            <p:cNvSpPr/>
            <p:nvPr/>
          </p:nvSpPr>
          <p:spPr>
            <a:xfrm>
              <a:off x="5017568" y="3805930"/>
              <a:ext cx="2650776" cy="2209990"/>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13"/>
            </a:p>
          </p:txBody>
        </p:sp>
      </p:grpSp>
    </p:spTree>
    <p:extLst>
      <p:ext uri="{BB962C8B-B14F-4D97-AF65-F5344CB8AC3E}">
        <p14:creationId xmlns:p14="http://schemas.microsoft.com/office/powerpoint/2010/main" val="409764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par>
                          <p:cTn id="22" fill="hold">
                            <p:stCondLst>
                              <p:cond delay="500"/>
                            </p:stCondLst>
                            <p:childTnLst>
                              <p:par>
                                <p:cTn id="23" presetID="35" presetClass="emph" presetSubtype="0" repeatCount="5000" fill="hold" grpId="1" nodeType="afterEffect">
                                  <p:stCondLst>
                                    <p:cond delay="2000"/>
                                  </p:stCondLst>
                                  <p:childTnLst>
                                    <p:anim calcmode="discrete" valueType="str">
                                      <p:cBhvr>
                                        <p:cTn id="24" dur="1000" fill="hold"/>
                                        <p:tgtEl>
                                          <p:spTgt spid="17"/>
                                        </p:tgtEl>
                                        <p:attrNameLst>
                                          <p:attrName>style.visibility</p:attrName>
                                        </p:attrNameLst>
                                      </p:cBhvr>
                                      <p:tavLst>
                                        <p:tav tm="0">
                                          <p:val>
                                            <p:strVal val="hidden"/>
                                          </p:val>
                                        </p:tav>
                                        <p:tav tm="50000">
                                          <p:val>
                                            <p:strVal val="visible"/>
                                          </p:val>
                                        </p:tav>
                                      </p:tavLst>
                                    </p:anim>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checkerboard(across)">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2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linds(horizontal)">
                                      <p:cBhvr>
                                        <p:cTn id="42" dur="500"/>
                                        <p:tgtEl>
                                          <p:spTgt spid="5"/>
                                        </p:tgtEl>
                                      </p:cBhvr>
                                    </p:animEffect>
                                  </p:childTnLst>
                                </p:cTn>
                              </p:par>
                              <p:par>
                                <p:cTn id="43" presetID="3" presetClass="entr" presetSubtype="1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linds(horizontal)">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6" grpId="0"/>
      <p:bldP spid="17" grpId="0" animBg="1"/>
      <p:bldP spid="1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1D69A0E-C273-554E-D25B-C1566BF17399}"/>
              </a:ext>
            </a:extLst>
          </p:cNvPr>
          <p:cNvPicPr>
            <a:picLocks noChangeAspect="1"/>
          </p:cNvPicPr>
          <p:nvPr/>
        </p:nvPicPr>
        <p:blipFill>
          <a:blip r:embed="rId2">
            <a:alphaModFix amt="6000"/>
            <a:extLst>
              <a:ext uri="{28A0092B-C50C-407E-A947-70E740481C1C}">
                <a14:useLocalDpi xmlns:a14="http://schemas.microsoft.com/office/drawing/2010/main" val="0"/>
              </a:ext>
            </a:extLst>
          </a:blip>
          <a:stretch>
            <a:fillRect/>
          </a:stretch>
        </p:blipFill>
        <p:spPr>
          <a:xfrm>
            <a:off x="261229" y="2262675"/>
            <a:ext cx="12488266" cy="6293299"/>
          </a:xfrm>
          <a:prstGeom prst="rect">
            <a:avLst/>
          </a:prstGeom>
        </p:spPr>
      </p:pic>
      <p:sp>
        <p:nvSpPr>
          <p:cNvPr id="6" name="Rectangle 5"/>
          <p:cNvSpPr/>
          <p:nvPr/>
        </p:nvSpPr>
        <p:spPr>
          <a:xfrm>
            <a:off x="269518" y="2075863"/>
            <a:ext cx="6700872" cy="53001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fr-FR" sz="2844" dirty="0">
                <a:latin typeface="Georgia" pitchFamily="18" charset="0"/>
              </a:rPr>
              <a:t>Les cas d'utilisation du parachute :</a:t>
            </a:r>
          </a:p>
        </p:txBody>
      </p:sp>
      <p:sp>
        <p:nvSpPr>
          <p:cNvPr id="8" name="Rectangle 7"/>
          <p:cNvSpPr/>
          <p:nvPr/>
        </p:nvSpPr>
        <p:spPr>
          <a:xfrm>
            <a:off x="466206" y="2646018"/>
            <a:ext cx="12367775" cy="4462760"/>
          </a:xfrm>
          <a:prstGeom prst="rect">
            <a:avLst/>
          </a:prstGeom>
        </p:spPr>
        <p:txBody>
          <a:bodyPr wrap="square">
            <a:spAutoFit/>
          </a:bodyPr>
          <a:lstStyle/>
          <a:p>
            <a:pPr lvl="0"/>
            <a:r>
              <a:rPr lang="fr-FR" sz="3200" i="1" dirty="0">
                <a:solidFill>
                  <a:srgbClr val="FF0000"/>
                </a:solidFill>
                <a:latin typeface="+mn-lt"/>
              </a:rPr>
              <a:t>Ouverture immédiate</a:t>
            </a:r>
          </a:p>
          <a:p>
            <a:pPr lvl="0" algn="l">
              <a:buFontTx/>
              <a:buChar char="-"/>
            </a:pPr>
            <a:endParaRPr lang="fr-FR" sz="800" dirty="0">
              <a:solidFill>
                <a:prstClr val="black"/>
              </a:solidFill>
              <a:latin typeface="+mn-lt"/>
            </a:endParaRPr>
          </a:p>
          <a:p>
            <a:pPr lvl="0" algn="l">
              <a:buFontTx/>
              <a:buChar char="-"/>
            </a:pPr>
            <a:r>
              <a:rPr lang="fr-FR" sz="3200" dirty="0">
                <a:solidFill>
                  <a:prstClr val="black"/>
                </a:solidFill>
                <a:latin typeface="+mn-lt"/>
              </a:rPr>
              <a:t> S'il y a collision en vol.</a:t>
            </a:r>
          </a:p>
          <a:p>
            <a:pPr algn="l">
              <a:buFontTx/>
              <a:buChar char="-"/>
            </a:pPr>
            <a:r>
              <a:rPr lang="fr-FR" sz="3200" dirty="0">
                <a:solidFill>
                  <a:prstClr val="black"/>
                </a:solidFill>
                <a:latin typeface="+mn-lt"/>
              </a:rPr>
              <a:t> S'il y a collision aviaire </a:t>
            </a:r>
          </a:p>
          <a:p>
            <a:pPr algn="l">
              <a:buFontTx/>
              <a:buChar char="-"/>
            </a:pPr>
            <a:r>
              <a:rPr lang="fr-FR" sz="3200" dirty="0">
                <a:solidFill>
                  <a:prstClr val="black"/>
                </a:solidFill>
                <a:latin typeface="+mn-lt"/>
              </a:rPr>
              <a:t> Rupture structurelle </a:t>
            </a:r>
          </a:p>
          <a:p>
            <a:pPr algn="l">
              <a:buFontTx/>
              <a:buChar char="-"/>
            </a:pPr>
            <a:r>
              <a:rPr lang="fr-FR" sz="3200" dirty="0">
                <a:solidFill>
                  <a:prstClr val="black"/>
                </a:solidFill>
                <a:latin typeface="+mn-lt"/>
              </a:rPr>
              <a:t> Survol Maritime </a:t>
            </a:r>
          </a:p>
          <a:p>
            <a:pPr algn="l">
              <a:buFontTx/>
              <a:buChar char="-"/>
            </a:pPr>
            <a:r>
              <a:rPr lang="fr-FR" sz="3200" dirty="0">
                <a:solidFill>
                  <a:prstClr val="black"/>
                </a:solidFill>
                <a:latin typeface="+mn-lt"/>
              </a:rPr>
              <a:t> Lors de la perte de contrôle de l'appareil en vol </a:t>
            </a:r>
          </a:p>
          <a:p>
            <a:pPr algn="l">
              <a:buFontTx/>
              <a:buChar char="-"/>
            </a:pPr>
            <a:r>
              <a:rPr lang="fr-FR" sz="3200" dirty="0">
                <a:solidFill>
                  <a:prstClr val="black"/>
                </a:solidFill>
                <a:latin typeface="+mn-lt"/>
              </a:rPr>
              <a:t>Quand la machine sort du domaine de compétences du pilote </a:t>
            </a:r>
            <a:r>
              <a:rPr lang="fr-FR" sz="2000" dirty="0">
                <a:solidFill>
                  <a:prstClr val="black"/>
                </a:solidFill>
                <a:latin typeface="+mn-lt"/>
              </a:rPr>
              <a:t>( IMC règles des 178scd )</a:t>
            </a:r>
            <a:endParaRPr lang="fr-FR" sz="3200" dirty="0">
              <a:solidFill>
                <a:prstClr val="black"/>
              </a:solidFill>
              <a:latin typeface="+mn-lt"/>
            </a:endParaRPr>
          </a:p>
          <a:p>
            <a:pPr lvl="0"/>
            <a:r>
              <a:rPr lang="fr-FR" sz="3200" dirty="0">
                <a:solidFill>
                  <a:prstClr val="black"/>
                </a:solidFill>
                <a:latin typeface="+mn-lt"/>
              </a:rPr>
              <a:t> 		</a:t>
            </a:r>
          </a:p>
        </p:txBody>
      </p:sp>
      <p:sp>
        <p:nvSpPr>
          <p:cNvPr id="3" name="ZoneTexte 2">
            <a:extLst>
              <a:ext uri="{FF2B5EF4-FFF2-40B4-BE49-F238E27FC236}">
                <a16:creationId xmlns:a16="http://schemas.microsoft.com/office/drawing/2014/main" id="{B9AA6B2E-454E-5C43-35C2-C4C54F873DAC}"/>
              </a:ext>
            </a:extLst>
          </p:cNvPr>
          <p:cNvSpPr txBox="1"/>
          <p:nvPr/>
        </p:nvSpPr>
        <p:spPr>
          <a:xfrm>
            <a:off x="1677864" y="6765573"/>
            <a:ext cx="9471258" cy="584775"/>
          </a:xfrm>
          <a:prstGeom prst="rect">
            <a:avLst/>
          </a:prstGeom>
          <a:noFill/>
        </p:spPr>
        <p:txBody>
          <a:bodyPr wrap="square">
            <a:spAutoFit/>
          </a:bodyPr>
          <a:lstStyle/>
          <a:p>
            <a:pPr lvl="0"/>
            <a:r>
              <a:rPr lang="fr-FR" sz="3200" i="1" dirty="0">
                <a:solidFill>
                  <a:srgbClr val="FF0000"/>
                </a:solidFill>
                <a:latin typeface="Georgia" pitchFamily="18" charset="0"/>
              </a:rPr>
              <a:t>Ouverture pilotée</a:t>
            </a:r>
          </a:p>
        </p:txBody>
      </p:sp>
      <p:sp>
        <p:nvSpPr>
          <p:cNvPr id="27" name="Rectangle 26">
            <a:extLst>
              <a:ext uri="{FF2B5EF4-FFF2-40B4-BE49-F238E27FC236}">
                <a16:creationId xmlns:a16="http://schemas.microsoft.com/office/drawing/2014/main" id="{B087971A-48D1-2CE3-4C0C-FB74549CC9D8}"/>
              </a:ext>
            </a:extLst>
          </p:cNvPr>
          <p:cNvSpPr/>
          <p:nvPr/>
        </p:nvSpPr>
        <p:spPr>
          <a:xfrm>
            <a:off x="556617" y="7328454"/>
            <a:ext cx="12186954" cy="1667957"/>
          </a:xfrm>
          <a:prstGeom prst="rect">
            <a:avLst/>
          </a:prstGeom>
        </p:spPr>
        <p:txBody>
          <a:bodyPr wrap="square">
            <a:spAutoFit/>
          </a:bodyPr>
          <a:lstStyle/>
          <a:p>
            <a:pPr lvl="0" algn="l">
              <a:buFontTx/>
              <a:buChar char="-"/>
            </a:pPr>
            <a:r>
              <a:rPr lang="fr-FR" sz="3413" dirty="0">
                <a:solidFill>
                  <a:prstClr val="black"/>
                </a:solidFill>
                <a:latin typeface="+mn-lt"/>
              </a:rPr>
              <a:t> S'il y a panne du moteur entraînant un atterrissage d’urgence sur un </a:t>
            </a:r>
            <a:r>
              <a:rPr lang="fr-FR" sz="3413" u="sng" dirty="0">
                <a:solidFill>
                  <a:prstClr val="black"/>
                </a:solidFill>
                <a:latin typeface="+mn-lt"/>
              </a:rPr>
              <a:t>terrain accidenté.</a:t>
            </a:r>
          </a:p>
          <a:p>
            <a:pPr lvl="0" algn="l"/>
            <a:r>
              <a:rPr lang="fr-FR" sz="3413" dirty="0">
                <a:solidFill>
                  <a:prstClr val="black"/>
                </a:solidFill>
                <a:latin typeface="+mn-lt"/>
              </a:rPr>
              <a:t>	</a:t>
            </a:r>
            <a:r>
              <a:rPr lang="fr-FR" sz="3413" i="1" dirty="0">
                <a:solidFill>
                  <a:srgbClr val="FF0000"/>
                </a:solidFill>
                <a:latin typeface="+mn-lt"/>
              </a:rPr>
              <a:t>Ouverture à l’altitude décidée par le CDB.</a:t>
            </a:r>
            <a:endParaRPr lang="fr-FR" sz="3413" u="sng" dirty="0">
              <a:solidFill>
                <a:prstClr val="black"/>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down)">
                                      <p:cBhvr>
                                        <p:cTn id="12" dur="500"/>
                                        <p:tgtEl>
                                          <p:spTgt spid="8">
                                            <p:txEl>
                                              <p:pRg st="2" end="2"/>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Effect transition="in" filter="wipe(down)">
                                      <p:cBhvr>
                                        <p:cTn id="15" dur="500"/>
                                        <p:tgtEl>
                                          <p:spTgt spid="8">
                                            <p:txEl>
                                              <p:pRg st="3" end="3"/>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xEl>
                                              <p:pRg st="4" end="4"/>
                                            </p:txEl>
                                          </p:spTgt>
                                        </p:tgtEl>
                                        <p:attrNameLst>
                                          <p:attrName>style.visibility</p:attrName>
                                        </p:attrNameLst>
                                      </p:cBhvr>
                                      <p:to>
                                        <p:strVal val="visible"/>
                                      </p:to>
                                    </p:set>
                                    <p:animEffect transition="in" filter="wipe(down)">
                                      <p:cBhvr>
                                        <p:cTn id="18" dur="500"/>
                                        <p:tgtEl>
                                          <p:spTgt spid="8">
                                            <p:txEl>
                                              <p:pRg st="4" end="4"/>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animEffect transition="in" filter="wipe(down)">
                                      <p:cBhvr>
                                        <p:cTn id="21" dur="500"/>
                                        <p:tgtEl>
                                          <p:spTgt spid="8">
                                            <p:txEl>
                                              <p:pRg st="5" end="5"/>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8">
                                            <p:txEl>
                                              <p:pRg st="6" end="6"/>
                                            </p:txEl>
                                          </p:spTgt>
                                        </p:tgtEl>
                                        <p:attrNameLst>
                                          <p:attrName>style.visibility</p:attrName>
                                        </p:attrNameLst>
                                      </p:cBhvr>
                                      <p:to>
                                        <p:strVal val="visible"/>
                                      </p:to>
                                    </p:set>
                                    <p:animEffect transition="in" filter="wipe(down)">
                                      <p:cBhvr>
                                        <p:cTn id="24" dur="500"/>
                                        <p:tgtEl>
                                          <p:spTgt spid="8">
                                            <p:txEl>
                                              <p:pRg st="6" end="6"/>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animEffect transition="in" filter="wipe(down)">
                                      <p:cBhvr>
                                        <p:cTn id="27" dur="500"/>
                                        <p:tgtEl>
                                          <p:spTgt spid="8">
                                            <p:txEl>
                                              <p:pRg st="7" end="7"/>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8">
                                            <p:txEl>
                                              <p:pRg st="8" end="8"/>
                                            </p:txEl>
                                          </p:spTgt>
                                        </p:tgtEl>
                                        <p:attrNameLst>
                                          <p:attrName>style.visibility</p:attrName>
                                        </p:attrNameLst>
                                      </p:cBhvr>
                                      <p:to>
                                        <p:strVal val="visible"/>
                                      </p:to>
                                    </p:set>
                                    <p:animEffect transition="in" filter="wipe(down)">
                                      <p:cBhvr>
                                        <p:cTn id="30" dur="500"/>
                                        <p:tgtEl>
                                          <p:spTgt spid="8">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linds(horizontal)">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8">
                                            <p:txEl>
                                              <p:pRg st="2" end="2"/>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8">
                                            <p:txEl>
                                              <p:pRg st="3" end="3"/>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8">
                                            <p:txEl>
                                              <p:pRg st="4" end="4"/>
                                            </p:txEl>
                                          </p:spTgt>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8">
                                            <p:txEl>
                                              <p:pRg st="5" end="5"/>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8">
                                            <p:txEl>
                                              <p:pRg st="6" end="6"/>
                                            </p:txEl>
                                          </p:spTgt>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wipe(down)">
                                      <p:cBhvr>
                                        <p:cTn id="5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allAtOnce"/>
      <p:bldP spid="3"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049412F-9786-52A7-A680-091737220002}"/>
              </a:ext>
            </a:extLst>
          </p:cNvPr>
          <p:cNvPicPr>
            <a:picLocks noChangeAspect="1"/>
          </p:cNvPicPr>
          <p:nvPr/>
        </p:nvPicPr>
        <p:blipFill>
          <a:blip r:embed="rId2">
            <a:alphaModFix amt="6000"/>
            <a:extLst>
              <a:ext uri="{28A0092B-C50C-407E-A947-70E740481C1C}">
                <a14:useLocalDpi xmlns:a14="http://schemas.microsoft.com/office/drawing/2010/main" val="0"/>
              </a:ext>
            </a:extLst>
          </a:blip>
          <a:stretch>
            <a:fillRect/>
          </a:stretch>
        </p:blipFill>
        <p:spPr>
          <a:xfrm>
            <a:off x="261229" y="2262675"/>
            <a:ext cx="12488266" cy="6293299"/>
          </a:xfrm>
          <a:prstGeom prst="rect">
            <a:avLst/>
          </a:prstGeom>
        </p:spPr>
      </p:pic>
      <p:sp>
        <p:nvSpPr>
          <p:cNvPr id="2" name="Titre 1"/>
          <p:cNvSpPr>
            <a:spLocks noGrp="1"/>
          </p:cNvSpPr>
          <p:nvPr>
            <p:ph type="title"/>
          </p:nvPr>
        </p:nvSpPr>
        <p:spPr/>
        <p:txBody>
          <a:bodyPr>
            <a:noAutofit/>
          </a:bodyPr>
          <a:lstStyle/>
          <a:p>
            <a:r>
              <a:rPr lang="fr-FR" sz="7200" b="1" dirty="0">
                <a:solidFill>
                  <a:srgbClr val="FF0000"/>
                </a:solidFill>
              </a:rPr>
              <a:t>CONCLUSION</a:t>
            </a:r>
            <a:r>
              <a:rPr lang="fr-FR" sz="10240" b="1" dirty="0">
                <a:solidFill>
                  <a:srgbClr val="FF0000"/>
                </a:solidFill>
              </a:rPr>
              <a:t> </a:t>
            </a:r>
          </a:p>
        </p:txBody>
      </p:sp>
      <p:pic>
        <p:nvPicPr>
          <p:cNvPr id="4" name="Image 3" descr="Capture d’écran 2020-12-17 à 21.08.48.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717" y="3647863"/>
            <a:ext cx="2765107" cy="3676681"/>
          </a:xfrm>
          <a:prstGeom prst="rect">
            <a:avLst/>
          </a:prstGeom>
        </p:spPr>
      </p:pic>
      <p:sp>
        <p:nvSpPr>
          <p:cNvPr id="3" name="ZoneTexte 2">
            <a:extLst>
              <a:ext uri="{FF2B5EF4-FFF2-40B4-BE49-F238E27FC236}">
                <a16:creationId xmlns:a16="http://schemas.microsoft.com/office/drawing/2014/main" id="{3A1AA26F-F091-4837-832B-4FFAC01C022B}"/>
              </a:ext>
            </a:extLst>
          </p:cNvPr>
          <p:cNvSpPr txBox="1"/>
          <p:nvPr/>
        </p:nvSpPr>
        <p:spPr>
          <a:xfrm>
            <a:off x="3804182" y="3637340"/>
            <a:ext cx="8239756" cy="3416320"/>
          </a:xfrm>
          <a:prstGeom prst="rect">
            <a:avLst/>
          </a:prstGeom>
          <a:noFill/>
        </p:spPr>
        <p:txBody>
          <a:bodyPr wrap="none" rtlCol="0">
            <a:spAutoFit/>
          </a:bodyPr>
          <a:lstStyle/>
          <a:p>
            <a:pPr marL="406394" indent="-406394">
              <a:buFont typeface="Wingdings" pitchFamily="2" charset="2"/>
              <a:buChar char="ü"/>
            </a:pPr>
            <a:r>
              <a:rPr lang="fr-FR" dirty="0">
                <a:latin typeface="Georgia" pitchFamily="18" charset="0"/>
              </a:rPr>
              <a:t>PARACHUTE ADAPTÈ A VOTRE ULM </a:t>
            </a:r>
          </a:p>
          <a:p>
            <a:pPr marL="406394" indent="-406394">
              <a:buFont typeface="Wingdings" pitchFamily="2" charset="2"/>
              <a:buChar char="ü"/>
            </a:pPr>
            <a:endParaRPr lang="fr-FR" dirty="0">
              <a:latin typeface="Georgia" pitchFamily="18" charset="0"/>
            </a:endParaRPr>
          </a:p>
          <a:p>
            <a:pPr marL="406394" indent="-406394">
              <a:buFont typeface="Wingdings" pitchFamily="2" charset="2"/>
              <a:buChar char="ü"/>
            </a:pPr>
            <a:r>
              <a:rPr lang="fr-FR" dirty="0">
                <a:latin typeface="Georgia" pitchFamily="18" charset="0"/>
              </a:rPr>
              <a:t>ACESSIBILITÉ DE LA POIGNÉ DU PARACHUTE</a:t>
            </a:r>
          </a:p>
          <a:p>
            <a:r>
              <a:rPr lang="fr-FR" dirty="0">
                <a:latin typeface="Georgia" pitchFamily="18" charset="0"/>
              </a:rPr>
              <a:t> </a:t>
            </a:r>
          </a:p>
          <a:p>
            <a:pPr marL="406394" indent="-406394">
              <a:buFont typeface="Wingdings" pitchFamily="2" charset="2"/>
              <a:buChar char="ü"/>
            </a:pPr>
            <a:r>
              <a:rPr lang="fr-FR" dirty="0">
                <a:latin typeface="Georgia" pitchFamily="18" charset="0"/>
              </a:rPr>
              <a:t>ENTRAINEMENT ET PROCEDURE </a:t>
            </a:r>
          </a:p>
          <a:p>
            <a:pPr marL="406394" indent="-406394">
              <a:buFont typeface="Wingdings" pitchFamily="2" charset="2"/>
              <a:buChar char="ü"/>
            </a:pPr>
            <a:endParaRPr lang="fr-FR" dirty="0">
              <a:latin typeface="Georgia" pitchFamily="18" charset="0"/>
            </a:endParaRPr>
          </a:p>
          <a:p>
            <a:pPr marL="406394" indent="-406394">
              <a:buFont typeface="Wingdings" pitchFamily="2" charset="2"/>
              <a:buChar char="ü"/>
            </a:pPr>
            <a:r>
              <a:rPr lang="fr-FR" dirty="0">
                <a:latin typeface="Georgia" pitchFamily="18" charset="0"/>
              </a:rPr>
              <a:t>VISUALISATION ET REPETITION DU GESTE </a:t>
            </a:r>
          </a:p>
          <a:p>
            <a:pPr marL="406394" indent="-406394">
              <a:buFont typeface="Wingdings" pitchFamily="2" charset="2"/>
              <a:buChar char="ü"/>
            </a:pPr>
            <a:endParaRPr lang="fr-FR" dirty="0">
              <a:latin typeface="Georgia" pitchFamily="18" charset="0"/>
            </a:endParaRPr>
          </a:p>
          <a:p>
            <a:pPr marL="406394" indent="-406394">
              <a:buFont typeface="Wingdings" pitchFamily="2" charset="2"/>
              <a:buChar char="ü"/>
            </a:pPr>
            <a:r>
              <a:rPr lang="fr-FR" dirty="0">
                <a:latin typeface="Georgia" pitchFamily="18" charset="0"/>
              </a:rPr>
              <a:t>INSTALATION CONFORME </a:t>
            </a:r>
          </a:p>
        </p:txBody>
      </p:sp>
      <p:sp>
        <p:nvSpPr>
          <p:cNvPr id="5" name="ZoneTexte 4">
            <a:extLst>
              <a:ext uri="{FF2B5EF4-FFF2-40B4-BE49-F238E27FC236}">
                <a16:creationId xmlns:a16="http://schemas.microsoft.com/office/drawing/2014/main" id="{480D5B0A-C99A-A743-34C9-378EC620FAA0}"/>
              </a:ext>
            </a:extLst>
          </p:cNvPr>
          <p:cNvSpPr txBox="1"/>
          <p:nvPr/>
        </p:nvSpPr>
        <p:spPr>
          <a:xfrm>
            <a:off x="300220" y="8456646"/>
            <a:ext cx="12404358" cy="523220"/>
          </a:xfrm>
          <a:prstGeom prst="rect">
            <a:avLst/>
          </a:prstGeom>
          <a:noFill/>
        </p:spPr>
        <p:txBody>
          <a:bodyPr wrap="none" rtlCol="0">
            <a:spAutoFit/>
          </a:bodyPr>
          <a:lstStyle/>
          <a:p>
            <a:r>
              <a:rPr lang="fr-FR" sz="2800" dirty="0"/>
              <a:t>https://</a:t>
            </a:r>
            <a:r>
              <a:rPr lang="fr-FR" sz="2800" dirty="0" err="1"/>
              <a:t>ffplum.fr</a:t>
            </a:r>
            <a:r>
              <a:rPr lang="fr-FR" sz="2800" dirty="0"/>
              <a:t>/</a:t>
            </a:r>
            <a:r>
              <a:rPr lang="fr-FR" sz="2800" dirty="0" err="1"/>
              <a:t>securite</a:t>
            </a:r>
            <a:r>
              <a:rPr lang="fr-FR" sz="2800" dirty="0"/>
              <a:t>/sauvez-vos-vies-avec-le-parachute-de-secours</a:t>
            </a:r>
          </a:p>
        </p:txBody>
      </p:sp>
    </p:spTree>
    <p:extLst>
      <p:ext uri="{BB962C8B-B14F-4D97-AF65-F5344CB8AC3E}">
        <p14:creationId xmlns:p14="http://schemas.microsoft.com/office/powerpoint/2010/main" val="344935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F9E9FFBA-257E-47D5-B2FB-7116DB10D768}"/>
              </a:ext>
            </a:extLst>
          </p:cNvPr>
          <p:cNvSpPr>
            <a:spLocks noGrp="1"/>
          </p:cNvSpPr>
          <p:nvPr>
            <p:ph idx="1"/>
          </p:nvPr>
        </p:nvSpPr>
        <p:spPr>
          <a:xfrm>
            <a:off x="957784" y="3220616"/>
            <a:ext cx="11216640" cy="6188570"/>
          </a:xfrm>
        </p:spPr>
        <p:txBody>
          <a:bodyPr anchor="t">
            <a:normAutofit fontScale="70000" lnSpcReduction="20000"/>
          </a:bodyPr>
          <a:lstStyle/>
          <a:p>
            <a:pPr>
              <a:spcBef>
                <a:spcPts val="1800"/>
              </a:spcBef>
            </a:pPr>
            <a:r>
              <a:rPr lang="fr-FR" sz="3413" dirty="0">
                <a:solidFill>
                  <a:srgbClr val="002060"/>
                </a:solidFill>
              </a:rPr>
              <a:t>Lors d’un accident, un ULM TETRAS est entré en collision avec une ligne électrique lors d’une navigation à trois ULM. L’enquête a montré que </a:t>
            </a:r>
            <a:r>
              <a:rPr lang="fr-FR" sz="3413" b="1" dirty="0">
                <a:solidFill>
                  <a:srgbClr val="002060"/>
                </a:solidFill>
              </a:rPr>
              <a:t>les pilotes n’avaient pas préparé cette navigation </a:t>
            </a:r>
            <a:r>
              <a:rPr lang="fr-FR" sz="3413" dirty="0">
                <a:solidFill>
                  <a:srgbClr val="002060"/>
                </a:solidFill>
              </a:rPr>
              <a:t>et que la trajectoire choisie reposait sur la connaissance du trajet </a:t>
            </a:r>
            <a:r>
              <a:rPr lang="fr-FR" sz="3413" b="1" dirty="0">
                <a:solidFill>
                  <a:srgbClr val="002060"/>
                </a:solidFill>
              </a:rPr>
              <a:t>d’un des membres du groupe</a:t>
            </a:r>
            <a:r>
              <a:rPr lang="fr-FR" sz="3413" dirty="0">
                <a:solidFill>
                  <a:srgbClr val="002060"/>
                </a:solidFill>
              </a:rPr>
              <a:t>. Lors d’une sortie de groupe, l’évaluation des risques peut être partielle, voire implicite. L’évaluation des risques au départ n’est pas forcément individualisée et ne tient pas nécessairement compte des aptitudes ou habitudes de chacun (connaissance du parcours, vol à faible hauteur…). Par la suite, la prise en compte des risques au cours du vol peut se trouver diluée.</a:t>
            </a:r>
          </a:p>
          <a:p>
            <a:pPr>
              <a:spcBef>
                <a:spcPts val="1800"/>
              </a:spcBef>
            </a:pPr>
            <a:r>
              <a:rPr lang="fr-FR" sz="3413" dirty="0">
                <a:solidFill>
                  <a:srgbClr val="002060"/>
                </a:solidFill>
              </a:rPr>
              <a:t>Deux autres rapports publiés en 2023 concernent des accidents survenus lors d’une </a:t>
            </a:r>
            <a:r>
              <a:rPr lang="fr-FR" sz="3413" b="1" dirty="0">
                <a:solidFill>
                  <a:srgbClr val="002060"/>
                </a:solidFill>
              </a:rPr>
              <a:t>navigation à deux aéronefs</a:t>
            </a:r>
            <a:r>
              <a:rPr lang="fr-FR" sz="3413" dirty="0">
                <a:solidFill>
                  <a:srgbClr val="002060"/>
                </a:solidFill>
              </a:rPr>
              <a:t>. Ces deux accidents sont survenus dans un contexte de </a:t>
            </a:r>
            <a:r>
              <a:rPr lang="fr-FR" sz="3413" b="1" dirty="0">
                <a:solidFill>
                  <a:srgbClr val="002060"/>
                </a:solidFill>
              </a:rPr>
              <a:t>conditions météorologiques incompatibles avec le vol à vue</a:t>
            </a:r>
            <a:r>
              <a:rPr lang="fr-FR" sz="3413" dirty="0">
                <a:solidFill>
                  <a:srgbClr val="002060"/>
                </a:solidFill>
              </a:rPr>
              <a:t>. Le décollage des pilotes qui les précédaient a pu influer sur leur décision d’entreprendre le vol.</a:t>
            </a:r>
          </a:p>
          <a:p>
            <a:pPr>
              <a:spcBef>
                <a:spcPts val="1800"/>
              </a:spcBef>
            </a:pPr>
            <a:r>
              <a:rPr lang="fr-FR" sz="3413" dirty="0">
                <a:solidFill>
                  <a:srgbClr val="002060"/>
                </a:solidFill>
              </a:rPr>
              <a:t>Les deux derniers rapports font état de </a:t>
            </a:r>
            <a:r>
              <a:rPr lang="fr-FR" sz="3413" b="1" dirty="0">
                <a:solidFill>
                  <a:srgbClr val="002060"/>
                </a:solidFill>
              </a:rPr>
              <a:t>collision avec le sol </a:t>
            </a:r>
            <a:r>
              <a:rPr lang="fr-FR" sz="3413" dirty="0">
                <a:solidFill>
                  <a:srgbClr val="002060"/>
                </a:solidFill>
              </a:rPr>
              <a:t>suite à perte de contrôle en EKOLOT et SUPERGUEPARD, l’un après le décollage, l’autre évoluant en conditions météorologiques incompatibles avec le vol à vue.</a:t>
            </a:r>
          </a:p>
          <a:p>
            <a:pPr>
              <a:spcBef>
                <a:spcPts val="1800"/>
              </a:spcBef>
            </a:pPr>
            <a:r>
              <a:rPr lang="fr-FR" sz="3413" dirty="0">
                <a:solidFill>
                  <a:srgbClr val="002060"/>
                </a:solidFill>
              </a:rPr>
              <a:t>On dénombre pour les événements cités cinq personnes décédées.</a:t>
            </a:r>
          </a:p>
        </p:txBody>
      </p:sp>
      <p:sp>
        <p:nvSpPr>
          <p:cNvPr id="3" name="Titre 2">
            <a:extLst>
              <a:ext uri="{FF2B5EF4-FFF2-40B4-BE49-F238E27FC236}">
                <a16:creationId xmlns:a16="http://schemas.microsoft.com/office/drawing/2014/main" id="{422111AA-BD9F-4234-A296-6E02E7D659D3}"/>
              </a:ext>
            </a:extLst>
          </p:cNvPr>
          <p:cNvSpPr>
            <a:spLocks noGrp="1"/>
          </p:cNvSpPr>
          <p:nvPr>
            <p:ph type="title"/>
          </p:nvPr>
        </p:nvSpPr>
        <p:spPr>
          <a:xfrm>
            <a:off x="669752" y="1852464"/>
            <a:ext cx="11216640" cy="1413934"/>
          </a:xfrm>
        </p:spPr>
        <p:txBody>
          <a:bodyPr>
            <a:noAutofit/>
          </a:bodyPr>
          <a:lstStyle/>
          <a:p>
            <a:r>
              <a:rPr lang="fr-FR" sz="3200" dirty="0"/>
              <a:t>Thème 2 : Effet de groupe (prépa vol !) </a:t>
            </a:r>
          </a:p>
        </p:txBody>
      </p:sp>
    </p:spTree>
    <p:extLst>
      <p:ext uri="{BB962C8B-B14F-4D97-AF65-F5344CB8AC3E}">
        <p14:creationId xmlns:p14="http://schemas.microsoft.com/office/powerpoint/2010/main" val="1122602795"/>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F9E9FFBA-257E-47D5-B2FB-7116DB10D768}"/>
              </a:ext>
            </a:extLst>
          </p:cNvPr>
          <p:cNvSpPr>
            <a:spLocks noGrp="1"/>
          </p:cNvSpPr>
          <p:nvPr>
            <p:ph idx="1"/>
          </p:nvPr>
        </p:nvSpPr>
        <p:spPr>
          <a:xfrm>
            <a:off x="957784" y="3220616"/>
            <a:ext cx="11216640" cy="6188570"/>
          </a:xfrm>
        </p:spPr>
        <p:txBody>
          <a:bodyPr anchor="t">
            <a:normAutofit fontScale="62500" lnSpcReduction="20000"/>
          </a:bodyPr>
          <a:lstStyle/>
          <a:p>
            <a:pPr>
              <a:spcBef>
                <a:spcPts val="1800"/>
              </a:spcBef>
            </a:pPr>
            <a:r>
              <a:rPr lang="fr-FR" sz="3413" dirty="0">
                <a:solidFill>
                  <a:srgbClr val="002060"/>
                </a:solidFill>
              </a:rPr>
              <a:t>Trois rapports publiés en 2023 concernent des prestations commerciales au bénéfice de passagers. Cette activité se caractérise par l’exposition de tiers aux risques inhérents à l’aviation légère non commerciale et par une charge de travail accrue pour le pilote.</a:t>
            </a:r>
          </a:p>
          <a:p>
            <a:pPr>
              <a:spcBef>
                <a:spcPts val="1800"/>
              </a:spcBef>
            </a:pPr>
            <a:r>
              <a:rPr lang="fr-FR" sz="3413" dirty="0">
                <a:solidFill>
                  <a:srgbClr val="002060"/>
                </a:solidFill>
              </a:rPr>
              <a:t>Le premier survenu en pendulaire Meaux-Esbly (77), le pilote a perdu le contrôle du pendulaire en montée initiale après une entrée en tumbling. Une </a:t>
            </a:r>
            <a:r>
              <a:rPr lang="fr-FR" sz="3413" b="1" dirty="0">
                <a:solidFill>
                  <a:srgbClr val="002060"/>
                </a:solidFill>
              </a:rPr>
              <a:t>concentration insuffisante du pilote […]</a:t>
            </a:r>
            <a:r>
              <a:rPr lang="fr-FR" sz="3413" dirty="0">
                <a:solidFill>
                  <a:srgbClr val="002060"/>
                </a:solidFill>
              </a:rPr>
              <a:t> pourrait être lié à un effet de routine dû à la </a:t>
            </a:r>
            <a:r>
              <a:rPr lang="fr-FR" sz="3413" b="1" dirty="0">
                <a:solidFill>
                  <a:srgbClr val="002060"/>
                </a:solidFill>
              </a:rPr>
              <a:t>répétition des vols touristiques</a:t>
            </a:r>
            <a:r>
              <a:rPr lang="fr-FR" sz="3413" dirty="0">
                <a:solidFill>
                  <a:srgbClr val="002060"/>
                </a:solidFill>
              </a:rPr>
              <a:t> ce jour-là.</a:t>
            </a:r>
          </a:p>
          <a:p>
            <a:pPr>
              <a:spcBef>
                <a:spcPts val="1800"/>
              </a:spcBef>
            </a:pPr>
            <a:r>
              <a:rPr lang="fr-FR" sz="3413" dirty="0">
                <a:solidFill>
                  <a:srgbClr val="002060"/>
                </a:solidFill>
              </a:rPr>
              <a:t>Le deuxième rapport relate une collision en vol entre 2 aéronefs: la </a:t>
            </a:r>
            <a:r>
              <a:rPr lang="fr-FR" sz="3413" b="1" dirty="0">
                <a:solidFill>
                  <a:srgbClr val="002060"/>
                </a:solidFill>
              </a:rPr>
              <a:t>focalisation de l’attention des pilotes sur un château </a:t>
            </a:r>
            <a:r>
              <a:rPr lang="fr-FR" sz="3413" dirty="0">
                <a:solidFill>
                  <a:srgbClr val="002060"/>
                </a:solidFill>
              </a:rPr>
              <a:t>a pu limiter leur capacité à surveiller la présence d’autres aéronefs à proximité. Ainsi, la volonté </a:t>
            </a:r>
            <a:r>
              <a:rPr lang="fr-FR" sz="3413" b="1" dirty="0">
                <a:solidFill>
                  <a:srgbClr val="002060"/>
                </a:solidFill>
              </a:rPr>
              <a:t>de satisfaire les passagers </a:t>
            </a:r>
            <a:r>
              <a:rPr lang="fr-FR" sz="3413" dirty="0">
                <a:solidFill>
                  <a:srgbClr val="002060"/>
                </a:solidFill>
              </a:rPr>
              <a:t>au détriment de la surveillance extérieure a pu contribuer à cette collision.</a:t>
            </a:r>
          </a:p>
          <a:p>
            <a:pPr>
              <a:spcBef>
                <a:spcPts val="1800"/>
              </a:spcBef>
            </a:pPr>
            <a:r>
              <a:rPr lang="fr-FR" sz="3413" dirty="0">
                <a:solidFill>
                  <a:srgbClr val="002060"/>
                </a:solidFill>
              </a:rPr>
              <a:t>Enfin l’enquête sur l’accident survenu sur COYOTE en 2021 à Saint-Paul de la Réunion (974) a montré que le pilote a progressivement </a:t>
            </a:r>
            <a:r>
              <a:rPr lang="fr-FR" sz="3413" b="1" dirty="0">
                <a:solidFill>
                  <a:srgbClr val="002060"/>
                </a:solidFill>
              </a:rPr>
              <a:t>réduit ses hauteurs de survol du relief, et plus généralement ses marges par rapport au relief, j</a:t>
            </a:r>
            <a:r>
              <a:rPr lang="fr-FR" sz="3413" dirty="0">
                <a:solidFill>
                  <a:srgbClr val="002060"/>
                </a:solidFill>
              </a:rPr>
              <a:t>usqu’à un point où la sécurité des vols était compromise. Ceci a pu être favorisé par le contexte commercial des vols et la volonté de </a:t>
            </a:r>
            <a:r>
              <a:rPr lang="fr-FR" sz="3413" b="1" dirty="0">
                <a:solidFill>
                  <a:srgbClr val="002060"/>
                </a:solidFill>
              </a:rPr>
              <a:t>satisfaction des passagers. </a:t>
            </a:r>
          </a:p>
          <a:p>
            <a:pPr>
              <a:spcBef>
                <a:spcPts val="1800"/>
              </a:spcBef>
            </a:pPr>
            <a:r>
              <a:rPr lang="fr-FR" sz="3413" dirty="0">
                <a:solidFill>
                  <a:srgbClr val="002060"/>
                </a:solidFill>
              </a:rPr>
              <a:t>Ce thème avait déjà été abordé par le BEA en 2021, et en réponse à ces recommandations du BEA, la DGAC a entrepris de publier </a:t>
            </a:r>
            <a:r>
              <a:rPr lang="fr-FR" sz="3413" b="1" dirty="0">
                <a:solidFill>
                  <a:srgbClr val="002060"/>
                </a:solidFill>
              </a:rPr>
              <a:t>un arrêté visant à encadrer ces vols locaux à titre onéreux réalisés en ULM </a:t>
            </a:r>
            <a:r>
              <a:rPr lang="fr-FR" sz="3413" dirty="0">
                <a:solidFill>
                  <a:srgbClr val="002060"/>
                </a:solidFill>
              </a:rPr>
              <a:t>(prévu de publication en 2023 retardé 2024).</a:t>
            </a:r>
          </a:p>
        </p:txBody>
      </p:sp>
      <p:sp>
        <p:nvSpPr>
          <p:cNvPr id="3" name="Titre 2">
            <a:extLst>
              <a:ext uri="{FF2B5EF4-FFF2-40B4-BE49-F238E27FC236}">
                <a16:creationId xmlns:a16="http://schemas.microsoft.com/office/drawing/2014/main" id="{422111AA-BD9F-4234-A296-6E02E7D659D3}"/>
              </a:ext>
            </a:extLst>
          </p:cNvPr>
          <p:cNvSpPr>
            <a:spLocks noGrp="1"/>
          </p:cNvSpPr>
          <p:nvPr>
            <p:ph type="title"/>
          </p:nvPr>
        </p:nvSpPr>
        <p:spPr>
          <a:xfrm>
            <a:off x="669752" y="1852464"/>
            <a:ext cx="11216640" cy="1413934"/>
          </a:xfrm>
        </p:spPr>
        <p:txBody>
          <a:bodyPr>
            <a:noAutofit/>
          </a:bodyPr>
          <a:lstStyle/>
          <a:p>
            <a:r>
              <a:rPr lang="fr-FR" sz="3200" dirty="0"/>
              <a:t>Thème 3 : Prestations au bénéfice de tiers</a:t>
            </a:r>
          </a:p>
        </p:txBody>
      </p:sp>
    </p:spTree>
    <p:extLst>
      <p:ext uri="{BB962C8B-B14F-4D97-AF65-F5344CB8AC3E}">
        <p14:creationId xmlns:p14="http://schemas.microsoft.com/office/powerpoint/2010/main" val="112708493"/>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Merci pour votre écoute !!…"/>
          <p:cNvSpPr txBox="1">
            <a:spLocks noGrp="1"/>
          </p:cNvSpPr>
          <p:nvPr>
            <p:ph type="title"/>
          </p:nvPr>
        </p:nvSpPr>
        <p:spPr>
          <a:xfrm>
            <a:off x="541651" y="1420416"/>
            <a:ext cx="12225446" cy="1440159"/>
          </a:xfrm>
          <a:prstGeom prst="rect">
            <a:avLst/>
          </a:prstGeom>
        </p:spPr>
        <p:txBody>
          <a:bodyPr>
            <a:normAutofit/>
          </a:bodyPr>
          <a:lstStyle/>
          <a:p>
            <a:pPr>
              <a:defRPr>
                <a:solidFill>
                  <a:schemeClr val="accent1">
                    <a:hueOff val="114395"/>
                    <a:lumOff val="-24975"/>
                  </a:schemeClr>
                </a:solidFill>
              </a:defRPr>
            </a:pPr>
            <a:r>
              <a:rPr lang="fr-FR" sz="3200" b="1" dirty="0"/>
              <a:t>Thème 3 : Votre vol commence dès la prépa vol </a:t>
            </a:r>
            <a:endParaRPr sz="4000" dirty="0"/>
          </a:p>
        </p:txBody>
      </p:sp>
      <p:sp>
        <p:nvSpPr>
          <p:cNvPr id="4" name="Rectangle 3"/>
          <p:cNvSpPr/>
          <p:nvPr/>
        </p:nvSpPr>
        <p:spPr>
          <a:xfrm>
            <a:off x="957784" y="2716560"/>
            <a:ext cx="10801200" cy="6555641"/>
          </a:xfrm>
          <a:prstGeom prst="rect">
            <a:avLst/>
          </a:prstGeom>
        </p:spPr>
        <p:txBody>
          <a:bodyPr wrap="square">
            <a:spAutoFit/>
          </a:bodyPr>
          <a:lstStyle/>
          <a:p>
            <a:pPr algn="l"/>
            <a:r>
              <a:rPr lang="fr-FR" sz="2800" b="0" dirty="0">
                <a:latin typeface="Calibri" panose="020F0502020204030204" pitchFamily="34" charset="0"/>
              </a:rPr>
              <a:t>source  BGTA :  Accident autogire du dimanche 20 juin 2020 à Reims </a:t>
            </a:r>
            <a:r>
              <a:rPr lang="fr-FR" sz="2800" b="0" dirty="0" err="1">
                <a:latin typeface="Calibri" panose="020F0502020204030204" pitchFamily="34" charset="0"/>
              </a:rPr>
              <a:t>Prunay</a:t>
            </a:r>
            <a:r>
              <a:rPr lang="fr-FR" sz="2800" b="0" dirty="0">
                <a:latin typeface="Calibri" panose="020F0502020204030204" pitchFamily="34" charset="0"/>
              </a:rPr>
              <a:t> :</a:t>
            </a:r>
          </a:p>
          <a:p>
            <a:pPr algn="l"/>
            <a:endParaRPr lang="fr-FR" sz="2800" b="0" dirty="0">
              <a:latin typeface="Calibri" panose="020F0502020204030204" pitchFamily="34" charset="0"/>
            </a:endParaRPr>
          </a:p>
          <a:p>
            <a:pPr algn="l"/>
            <a:r>
              <a:rPr lang="fr-FR" sz="2800" b="0" dirty="0">
                <a:latin typeface="Calibri" panose="020F0502020204030204" pitchFamily="34" charset="0"/>
              </a:rPr>
              <a:t>Vol découverte avec un instructeur dans le cadre de la fête des pères, le vol doit être filmé.</a:t>
            </a:r>
          </a:p>
          <a:p>
            <a:pPr algn="l"/>
            <a:r>
              <a:rPr lang="fr-FR" sz="2800" b="0" dirty="0">
                <a:latin typeface="Calibri" panose="020F0502020204030204" pitchFamily="34" charset="0"/>
              </a:rPr>
              <a:t>Après décollage, en monté initiale, le pilote instructeur se rend compte qu'il a oublié de mettre en route la </a:t>
            </a:r>
            <a:r>
              <a:rPr lang="fr-FR" sz="2800" b="0" dirty="0" err="1">
                <a:latin typeface="Calibri" panose="020F0502020204030204" pitchFamily="34" charset="0"/>
              </a:rPr>
              <a:t>gopro</a:t>
            </a:r>
            <a:r>
              <a:rPr lang="fr-FR" sz="2800" b="0" dirty="0">
                <a:latin typeface="Calibri" panose="020F0502020204030204" pitchFamily="34" charset="0"/>
              </a:rPr>
              <a:t>, il demande au baptisé de le faire, ce dernier se contorsionne sur le siège arrière et perd son casque qui devait être mal attaché.</a:t>
            </a:r>
          </a:p>
          <a:p>
            <a:pPr algn="l"/>
            <a:r>
              <a:rPr lang="fr-FR" sz="2800" b="0" dirty="0">
                <a:latin typeface="Calibri" panose="020F0502020204030204" pitchFamily="34" charset="0"/>
              </a:rPr>
              <a:t>Le casque passe dans l'hélice et vient taper le rotor....</a:t>
            </a:r>
          </a:p>
          <a:p>
            <a:pPr algn="l"/>
            <a:r>
              <a:rPr lang="fr-FR" sz="2800" b="0" dirty="0">
                <a:latin typeface="Calibri" panose="020F0502020204030204" pitchFamily="34" charset="0"/>
              </a:rPr>
              <a:t>il se pose en catastrophe violement, le passager est  indemne, pilote fracture de la colonne vertébrale. La machine est détruite.</a:t>
            </a:r>
          </a:p>
          <a:p>
            <a:pPr algn="l"/>
            <a:br>
              <a:rPr lang="fr-FR" sz="2800" b="0" dirty="0">
                <a:latin typeface="Calibri" panose="020F0502020204030204" pitchFamily="34" charset="0"/>
              </a:rPr>
            </a:br>
            <a:endParaRPr lang="fr-FR" sz="2800" b="0" dirty="0">
              <a:latin typeface="Calibri" panose="020F0502020204030204" pitchFamily="34" charset="0"/>
            </a:endParaRPr>
          </a:p>
          <a:p>
            <a:pPr algn="l"/>
            <a:r>
              <a:rPr lang="fr-FR" sz="2800" b="0" dirty="0">
                <a:latin typeface="Calibri" panose="020F0502020204030204" pitchFamily="34" charset="0"/>
              </a:rPr>
              <a:t>L’enquête est en cours…</a:t>
            </a:r>
            <a:endParaRPr lang="fr-FR" sz="2800" dirty="0"/>
          </a:p>
        </p:txBody>
      </p:sp>
      <p:sp>
        <p:nvSpPr>
          <p:cNvPr id="7" name="ZoneTexte 6"/>
          <p:cNvSpPr txBox="1"/>
          <p:nvPr/>
        </p:nvSpPr>
        <p:spPr>
          <a:xfrm rot="20768588">
            <a:off x="6065770" y="7144168"/>
            <a:ext cx="5328592" cy="1949252"/>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1" vertOverflow="overflow" horzOverflow="overflow" vert="horz" wrap="square" lIns="50800" tIns="50800" rIns="50800" bIns="50800" numCol="1" spcCol="38100" rtlCol="0" anchor="ctr">
            <a:spAutoFit/>
          </a:bodyPr>
          <a:lstStyle/>
          <a:p>
            <a:r>
              <a:rPr lang="fr-FR" b="0" dirty="0"/>
              <a:t>Pour votre information la </a:t>
            </a:r>
            <a:r>
              <a:rPr lang="fr-FR" b="0" dirty="0" err="1"/>
              <a:t>Dgac</a:t>
            </a:r>
            <a:r>
              <a:rPr lang="fr-FR" b="0" dirty="0"/>
              <a:t> prévoit un arrêté visant à encadrer ces vols locaux à titre onéreux réalisés en ULM (prévu de publication en 2023 retardé 2024).</a:t>
            </a:r>
            <a:endParaRPr kumimoji="0" lang="fr-FR" sz="24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34243143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rganisation de la journée et Ordre du jour"/>
          <p:cNvSpPr txBox="1">
            <a:spLocks noGrp="1"/>
          </p:cNvSpPr>
          <p:nvPr>
            <p:ph type="body" sz="quarter" idx="4294967295"/>
          </p:nvPr>
        </p:nvSpPr>
        <p:spPr>
          <a:xfrm>
            <a:off x="1245816" y="2381886"/>
            <a:ext cx="10464801" cy="1486802"/>
          </a:xfrm>
          <a:prstGeom prst="rect">
            <a:avLst/>
          </a:prstGeom>
        </p:spPr>
        <p:txBody>
          <a:bodyPr anchor="t">
            <a:normAutofit/>
          </a:bodyPr>
          <a:lstStyle/>
          <a:p>
            <a:pPr marL="0" indent="0" algn="ctr">
              <a:spcBef>
                <a:spcPts val="0"/>
              </a:spcBef>
              <a:buSzTx/>
              <a:buNone/>
              <a:defRPr sz="4000">
                <a:solidFill>
                  <a:schemeClr val="accent1">
                    <a:hueOff val="114395"/>
                    <a:lumOff val="-24975"/>
                  </a:schemeClr>
                </a:solidFill>
              </a:defRPr>
            </a:pPr>
            <a:r>
              <a:rPr b="1" dirty="0"/>
              <a:t>Ordre du jour</a:t>
            </a:r>
            <a:r>
              <a:rPr dirty="0"/>
              <a:t> </a:t>
            </a:r>
          </a:p>
        </p:txBody>
      </p:sp>
      <p:pic>
        <p:nvPicPr>
          <p:cNvPr id="124" name="Image 5" descr="Image 5"/>
          <p:cNvPicPr>
            <a:picLocks noChangeAspect="1"/>
          </p:cNvPicPr>
          <p:nvPr/>
        </p:nvPicPr>
        <p:blipFill>
          <a:blip r:embed="rId2"/>
          <a:stretch>
            <a:fillRect/>
          </a:stretch>
        </p:blipFill>
        <p:spPr>
          <a:xfrm>
            <a:off x="388944" y="135595"/>
            <a:ext cx="1492039" cy="1500810"/>
          </a:xfrm>
          <a:prstGeom prst="rect">
            <a:avLst/>
          </a:prstGeom>
          <a:ln w="12700">
            <a:miter lim="400000"/>
          </a:ln>
        </p:spPr>
      </p:pic>
      <p:sp>
        <p:nvSpPr>
          <p:cNvPr id="125" name="09h00 Accueil des participants, Collation café/viennoiseries.…"/>
          <p:cNvSpPr txBox="1"/>
          <p:nvPr/>
        </p:nvSpPr>
        <p:spPr>
          <a:xfrm>
            <a:off x="1134962" y="4114804"/>
            <a:ext cx="10119966" cy="47038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defTabSz="457200">
              <a:defRPr sz="1900">
                <a:solidFill>
                  <a:schemeClr val="accent1">
                    <a:hueOff val="114395"/>
                    <a:lumOff val="-24975"/>
                  </a:schemeClr>
                </a:solidFill>
                <a:latin typeface="Arial"/>
                <a:ea typeface="Arial"/>
                <a:cs typeface="Arial"/>
                <a:sym typeface="Arial"/>
              </a:defRPr>
            </a:pPr>
            <a:endParaRPr dirty="0"/>
          </a:p>
          <a:p>
            <a:pPr marL="457200" indent="-457200" algn="l" defTabSz="457200">
              <a:buFont typeface="Arial" panose="020B0604020202020204" pitchFamily="34" charset="0"/>
              <a:buChar char="•"/>
              <a:defRPr sz="1900">
                <a:solidFill>
                  <a:schemeClr val="accent1">
                    <a:hueOff val="114395"/>
                    <a:lumOff val="-24975"/>
                  </a:schemeClr>
                </a:solidFill>
                <a:latin typeface="Arial"/>
                <a:ea typeface="Arial"/>
                <a:cs typeface="Arial"/>
                <a:sym typeface="Arial"/>
              </a:defRPr>
            </a:pPr>
            <a:r>
              <a:rPr lang="fr-FR" sz="3200" dirty="0"/>
              <a:t>Un forum SV ? Pour quoi faire ?</a:t>
            </a:r>
          </a:p>
          <a:p>
            <a:pPr marL="457200" indent="-457200" algn="l" defTabSz="457200">
              <a:buFont typeface="Arial" panose="020B0604020202020204" pitchFamily="34" charset="0"/>
              <a:buChar char="•"/>
              <a:defRPr sz="1900">
                <a:solidFill>
                  <a:schemeClr val="accent1">
                    <a:hueOff val="114395"/>
                    <a:lumOff val="-24975"/>
                  </a:schemeClr>
                </a:solidFill>
                <a:latin typeface="Arial"/>
                <a:ea typeface="Arial"/>
                <a:cs typeface="Arial"/>
                <a:sym typeface="Arial"/>
              </a:defRPr>
            </a:pPr>
            <a:r>
              <a:rPr lang="fr-FR" sz="3200" dirty="0"/>
              <a:t>L’activité ULM en quelques chiffres</a:t>
            </a:r>
          </a:p>
          <a:p>
            <a:pPr marL="457200" indent="-457200" algn="l" defTabSz="457200">
              <a:buFont typeface="Arial" panose="020B0604020202020204" pitchFamily="34" charset="0"/>
              <a:buChar char="•"/>
              <a:defRPr sz="1900">
                <a:solidFill>
                  <a:schemeClr val="accent1">
                    <a:hueOff val="114395"/>
                    <a:lumOff val="-24975"/>
                  </a:schemeClr>
                </a:solidFill>
                <a:latin typeface="Arial"/>
                <a:ea typeface="Arial"/>
                <a:cs typeface="Arial"/>
                <a:sym typeface="Arial"/>
              </a:defRPr>
            </a:pPr>
            <a:r>
              <a:rPr lang="fr-FR" sz="3200" dirty="0"/>
              <a:t>Accidentologie 2023 : étude du rapport BEA 2023</a:t>
            </a:r>
          </a:p>
          <a:p>
            <a:pPr marL="457200" indent="-457200" algn="l" defTabSz="457200">
              <a:buFont typeface="Arial" panose="020B0604020202020204" pitchFamily="34" charset="0"/>
              <a:buChar char="•"/>
              <a:defRPr sz="1900">
                <a:solidFill>
                  <a:schemeClr val="accent1">
                    <a:hueOff val="114395"/>
                    <a:lumOff val="-24975"/>
                  </a:schemeClr>
                </a:solidFill>
                <a:latin typeface="Arial"/>
                <a:ea typeface="Arial"/>
                <a:cs typeface="Arial"/>
                <a:sym typeface="Arial"/>
              </a:defRPr>
            </a:pPr>
            <a:r>
              <a:rPr lang="fr-FR" sz="3200" dirty="0"/>
              <a:t>Le REV</a:t>
            </a:r>
          </a:p>
          <a:p>
            <a:pPr marL="457200" indent="-457200" algn="l" defTabSz="457200">
              <a:buFont typeface="Arial" panose="020B0604020202020204" pitchFamily="34" charset="0"/>
              <a:buChar char="•"/>
              <a:defRPr sz="1900">
                <a:solidFill>
                  <a:schemeClr val="accent1">
                    <a:hueOff val="114395"/>
                    <a:lumOff val="-24975"/>
                  </a:schemeClr>
                </a:solidFill>
                <a:latin typeface="Arial"/>
                <a:ea typeface="Arial"/>
                <a:cs typeface="Arial"/>
                <a:sym typeface="Arial"/>
              </a:defRPr>
            </a:pPr>
            <a:r>
              <a:rPr lang="fr-FR" sz="3200" dirty="0"/>
              <a:t>Evocation des REX</a:t>
            </a:r>
          </a:p>
          <a:p>
            <a:pPr marL="457200" indent="-457200" algn="l" defTabSz="457200">
              <a:buFont typeface="Arial" panose="020B0604020202020204" pitchFamily="34" charset="0"/>
              <a:buChar char="•"/>
              <a:defRPr sz="1900">
                <a:solidFill>
                  <a:schemeClr val="accent1">
                    <a:hueOff val="114395"/>
                    <a:lumOff val="-24975"/>
                  </a:schemeClr>
                </a:solidFill>
                <a:latin typeface="Arial"/>
                <a:ea typeface="Arial"/>
                <a:cs typeface="Arial"/>
                <a:sym typeface="Arial"/>
              </a:defRPr>
            </a:pPr>
            <a:r>
              <a:rPr lang="fr-FR" sz="3200" dirty="0"/>
              <a:t>Les performances de votre machine</a:t>
            </a:r>
          </a:p>
          <a:p>
            <a:pPr marL="457200" indent="-457200" algn="l" defTabSz="457200">
              <a:buFont typeface="Arial" panose="020B0604020202020204" pitchFamily="34" charset="0"/>
              <a:buChar char="•"/>
              <a:defRPr sz="1900">
                <a:solidFill>
                  <a:schemeClr val="accent1">
                    <a:hueOff val="114395"/>
                    <a:lumOff val="-24975"/>
                  </a:schemeClr>
                </a:solidFill>
                <a:latin typeface="Arial"/>
                <a:ea typeface="Arial"/>
                <a:cs typeface="Arial"/>
                <a:sym typeface="Arial"/>
              </a:defRPr>
            </a:pPr>
            <a:endParaRPr lang="fr-FR" sz="3200" dirty="0"/>
          </a:p>
          <a:p>
            <a:pPr marL="457200" indent="-457200" algn="l" defTabSz="457200">
              <a:buFont typeface="Arial" panose="020B0604020202020204" pitchFamily="34" charset="0"/>
              <a:buChar char="•"/>
              <a:defRPr sz="1900">
                <a:solidFill>
                  <a:schemeClr val="accent1">
                    <a:hueOff val="114395"/>
                    <a:lumOff val="-24975"/>
                  </a:schemeClr>
                </a:solidFill>
                <a:latin typeface="Arial"/>
                <a:ea typeface="Arial"/>
                <a:cs typeface="Arial"/>
                <a:sym typeface="Arial"/>
              </a:defRPr>
            </a:pPr>
            <a:endParaRPr lang="fr-FR" sz="2800" dirty="0"/>
          </a:p>
          <a:p>
            <a:pPr marL="457200" indent="-457200" algn="l" defTabSz="457200">
              <a:buFont typeface="Arial" panose="020B0604020202020204" pitchFamily="34" charset="0"/>
              <a:buChar char="•"/>
              <a:defRPr sz="1900">
                <a:solidFill>
                  <a:schemeClr val="accent1">
                    <a:hueOff val="114395"/>
                    <a:lumOff val="-24975"/>
                  </a:schemeClr>
                </a:solidFill>
                <a:latin typeface="Arial"/>
                <a:ea typeface="Arial"/>
                <a:cs typeface="Arial"/>
                <a:sym typeface="Arial"/>
              </a:defRPr>
            </a:pPr>
            <a:endParaRPr lang="fr-FR" sz="2800" dirty="0"/>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F9E9FFBA-257E-47D5-B2FB-7116DB10D768}"/>
              </a:ext>
            </a:extLst>
          </p:cNvPr>
          <p:cNvSpPr>
            <a:spLocks noGrp="1"/>
          </p:cNvSpPr>
          <p:nvPr>
            <p:ph idx="1"/>
          </p:nvPr>
        </p:nvSpPr>
        <p:spPr>
          <a:xfrm>
            <a:off x="957784" y="3220616"/>
            <a:ext cx="11216640" cy="6188570"/>
          </a:xfrm>
        </p:spPr>
        <p:txBody>
          <a:bodyPr anchor="t">
            <a:normAutofit fontScale="77500" lnSpcReduction="20000"/>
          </a:bodyPr>
          <a:lstStyle/>
          <a:p>
            <a:pPr>
              <a:spcBef>
                <a:spcPts val="1800"/>
              </a:spcBef>
            </a:pPr>
            <a:r>
              <a:rPr lang="fr-FR" sz="3413" dirty="0">
                <a:solidFill>
                  <a:srgbClr val="002060"/>
                </a:solidFill>
              </a:rPr>
              <a:t>Cette thématique est régulièrement abordée par le BEA, notamment en 2018, La DGAC a publié un rapport sur la sécurité aérienne avec une étude sur la prise de risque en aviation légère, lors de l’exécution de manœuvres dangereuses non nécessaires à la conduite normale du vol. L’étude avait identifié certains facteurs contributifs à la prise de risque, parmi lesquels la </a:t>
            </a:r>
            <a:r>
              <a:rPr lang="fr-FR" sz="3413" b="1" dirty="0">
                <a:solidFill>
                  <a:srgbClr val="002060"/>
                </a:solidFill>
              </a:rPr>
              <a:t>recherche d’une forme de démonstration vis-à-vis de tiers au sol</a:t>
            </a:r>
            <a:r>
              <a:rPr lang="fr-FR" sz="3413" dirty="0">
                <a:solidFill>
                  <a:srgbClr val="002060"/>
                </a:solidFill>
              </a:rPr>
              <a:t>, voire du passager, ou encore la recherche de </a:t>
            </a:r>
            <a:r>
              <a:rPr lang="fr-FR" sz="3413" b="1" dirty="0">
                <a:solidFill>
                  <a:srgbClr val="002060"/>
                </a:solidFill>
              </a:rPr>
              <a:t>sensations</a:t>
            </a:r>
            <a:r>
              <a:rPr lang="fr-FR" sz="3413" dirty="0">
                <a:solidFill>
                  <a:srgbClr val="002060"/>
                </a:solidFill>
              </a:rPr>
              <a:t>.</a:t>
            </a:r>
          </a:p>
          <a:p>
            <a:pPr>
              <a:spcBef>
                <a:spcPts val="1800"/>
              </a:spcBef>
            </a:pPr>
            <a:r>
              <a:rPr lang="fr-FR" sz="3413" dirty="0">
                <a:solidFill>
                  <a:srgbClr val="002060"/>
                </a:solidFill>
              </a:rPr>
              <a:t>Conjugué à l’effet de groupe, le BEA fait ressortir dans ce thème l’accident mortel en TETRAS survenu </a:t>
            </a:r>
            <a:r>
              <a:rPr lang="fr-FR" sz="3413" b="1" dirty="0">
                <a:solidFill>
                  <a:srgbClr val="002060"/>
                </a:solidFill>
              </a:rPr>
              <a:t>à très basse altitude </a:t>
            </a:r>
            <a:r>
              <a:rPr lang="fr-FR" sz="3413" dirty="0">
                <a:solidFill>
                  <a:srgbClr val="002060"/>
                </a:solidFill>
              </a:rPr>
              <a:t>avec percussion des câbles de ligne électrique et avec le sol…</a:t>
            </a:r>
          </a:p>
          <a:p>
            <a:pPr>
              <a:spcBef>
                <a:spcPts val="1800"/>
              </a:spcBef>
            </a:pPr>
            <a:r>
              <a:rPr lang="fr-FR" sz="3413" dirty="0">
                <a:solidFill>
                  <a:srgbClr val="002060"/>
                </a:solidFill>
              </a:rPr>
              <a:t>Idem pour un ULM de type COYOTE qui évoluait </a:t>
            </a:r>
            <a:r>
              <a:rPr lang="fr-FR" sz="3413" b="1" dirty="0">
                <a:solidFill>
                  <a:srgbClr val="002060"/>
                </a:solidFill>
              </a:rPr>
              <a:t>bien trop bas</a:t>
            </a:r>
            <a:r>
              <a:rPr lang="fr-FR" sz="3413" dirty="0">
                <a:solidFill>
                  <a:srgbClr val="002060"/>
                </a:solidFill>
              </a:rPr>
              <a:t> à proximité du relief sur des trajectoires offrant </a:t>
            </a:r>
            <a:r>
              <a:rPr lang="fr-FR" sz="3413" b="1" dirty="0">
                <a:solidFill>
                  <a:srgbClr val="002060"/>
                </a:solidFill>
              </a:rPr>
              <a:t>peu de marges de sécurité</a:t>
            </a:r>
            <a:r>
              <a:rPr lang="fr-FR" sz="3413" dirty="0">
                <a:solidFill>
                  <a:srgbClr val="002060"/>
                </a:solidFill>
              </a:rPr>
              <a:t>. Ainsi, lorsque l’ULM a perdu de la hauteur au cours d’une manœuvre à proximité d’un point d’intérêt, le pilote n’a pas pu éviter la collision avec le relief.</a:t>
            </a:r>
          </a:p>
        </p:txBody>
      </p:sp>
      <p:sp>
        <p:nvSpPr>
          <p:cNvPr id="3" name="Titre 2">
            <a:extLst>
              <a:ext uri="{FF2B5EF4-FFF2-40B4-BE49-F238E27FC236}">
                <a16:creationId xmlns:a16="http://schemas.microsoft.com/office/drawing/2014/main" id="{422111AA-BD9F-4234-A296-6E02E7D659D3}"/>
              </a:ext>
            </a:extLst>
          </p:cNvPr>
          <p:cNvSpPr>
            <a:spLocks noGrp="1"/>
          </p:cNvSpPr>
          <p:nvPr>
            <p:ph type="title"/>
          </p:nvPr>
        </p:nvSpPr>
        <p:spPr>
          <a:xfrm>
            <a:off x="669752" y="1852464"/>
            <a:ext cx="11216640" cy="1413934"/>
          </a:xfrm>
        </p:spPr>
        <p:txBody>
          <a:bodyPr>
            <a:noAutofit/>
          </a:bodyPr>
          <a:lstStyle/>
          <a:p>
            <a:r>
              <a:rPr lang="fr-FR" sz="3200" dirty="0"/>
              <a:t>Thème 4 : Prise de risques - Manoeuvre non nécessaire à la conduite du vol</a:t>
            </a:r>
          </a:p>
        </p:txBody>
      </p:sp>
    </p:spTree>
    <p:extLst>
      <p:ext uri="{BB962C8B-B14F-4D97-AF65-F5344CB8AC3E}">
        <p14:creationId xmlns:p14="http://schemas.microsoft.com/office/powerpoint/2010/main" val="1599257428"/>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F9E9FFBA-257E-47D5-B2FB-7116DB10D768}"/>
              </a:ext>
            </a:extLst>
          </p:cNvPr>
          <p:cNvSpPr>
            <a:spLocks noGrp="1"/>
          </p:cNvSpPr>
          <p:nvPr>
            <p:ph idx="1"/>
          </p:nvPr>
        </p:nvSpPr>
        <p:spPr>
          <a:xfrm>
            <a:off x="957784" y="3220616"/>
            <a:ext cx="11216640" cy="6188570"/>
          </a:xfrm>
        </p:spPr>
        <p:txBody>
          <a:bodyPr anchor="t">
            <a:normAutofit fontScale="70000" lnSpcReduction="20000"/>
          </a:bodyPr>
          <a:lstStyle/>
          <a:p>
            <a:pPr>
              <a:spcBef>
                <a:spcPts val="1800"/>
              </a:spcBef>
            </a:pPr>
            <a:r>
              <a:rPr lang="fr-FR" sz="3413" dirty="0">
                <a:solidFill>
                  <a:srgbClr val="002060"/>
                </a:solidFill>
              </a:rPr>
              <a:t>Cette thématique est régulièrement abordée par le BEA et la DGAC: «Les pilotes d’ULM bénéficient d’un cadre règlementaire peu contraignant, mais comme tout pilote ils s’exposent aux contraintes inhérentes à la pratique d’une activité aérienne (accélérations, hypoxie…). »</a:t>
            </a:r>
          </a:p>
          <a:p>
            <a:pPr>
              <a:spcBef>
                <a:spcPts val="1800"/>
              </a:spcBef>
            </a:pPr>
            <a:r>
              <a:rPr lang="fr-FR" sz="3413" dirty="0">
                <a:solidFill>
                  <a:srgbClr val="002060"/>
                </a:solidFill>
              </a:rPr>
              <a:t>Néanmoins, </a:t>
            </a:r>
            <a:r>
              <a:rPr lang="fr-FR" sz="3413" b="1" dirty="0">
                <a:solidFill>
                  <a:srgbClr val="002060"/>
                </a:solidFill>
              </a:rPr>
              <a:t>les pilotes licenciés à la FFPLUM </a:t>
            </a:r>
            <a:r>
              <a:rPr lang="fr-FR" sz="3413" dirty="0">
                <a:solidFill>
                  <a:srgbClr val="002060"/>
                </a:solidFill>
              </a:rPr>
              <a:t>sont invités annuellement à compléter un </a:t>
            </a:r>
            <a:r>
              <a:rPr lang="fr-FR" sz="3413" b="1" dirty="0">
                <a:solidFill>
                  <a:srgbClr val="002060"/>
                </a:solidFill>
              </a:rPr>
              <a:t>questionnaire d’auto-évaluation médicale à la pratique sportive </a:t>
            </a:r>
            <a:r>
              <a:rPr lang="fr-FR" sz="3413" dirty="0">
                <a:solidFill>
                  <a:srgbClr val="002060"/>
                </a:solidFill>
              </a:rPr>
              <a:t>et, par ailleurs, un </a:t>
            </a:r>
            <a:r>
              <a:rPr lang="fr-FR" sz="3413" b="1" dirty="0">
                <a:solidFill>
                  <a:srgbClr val="002060"/>
                </a:solidFill>
              </a:rPr>
              <a:t>médecin fédéral </a:t>
            </a:r>
            <a:r>
              <a:rPr lang="fr-FR" sz="3413" dirty="0">
                <a:solidFill>
                  <a:srgbClr val="002060"/>
                </a:solidFill>
              </a:rPr>
              <a:t>se tient à la disposition des adhérents de la FFPLUM pour examiner avec eux les aspects de leur condition médicale relatifs à la pratique de l’ULM.</a:t>
            </a:r>
          </a:p>
          <a:p>
            <a:pPr>
              <a:spcBef>
                <a:spcPts val="1800"/>
              </a:spcBef>
            </a:pPr>
            <a:r>
              <a:rPr lang="fr-FR" sz="3413" dirty="0">
                <a:solidFill>
                  <a:srgbClr val="002060"/>
                </a:solidFill>
              </a:rPr>
              <a:t>Par exemple, en 2022, un pilote de paramoteur décède après avoir perdu le contrôle de sa voile après cinq minutes de vol. Le pilote, </a:t>
            </a:r>
            <a:r>
              <a:rPr lang="fr-FR" sz="3413" b="1" dirty="0">
                <a:solidFill>
                  <a:srgbClr val="002060"/>
                </a:solidFill>
              </a:rPr>
              <a:t>âgé de 73 ans</a:t>
            </a:r>
            <a:r>
              <a:rPr lang="fr-FR" sz="3413" dirty="0">
                <a:solidFill>
                  <a:srgbClr val="002060"/>
                </a:solidFill>
              </a:rPr>
              <a:t>, volait régulièrement et avait une </a:t>
            </a:r>
            <a:r>
              <a:rPr lang="fr-FR" sz="3413" b="1" dirty="0">
                <a:solidFill>
                  <a:srgbClr val="002060"/>
                </a:solidFill>
              </a:rPr>
              <a:t>expérience de vol importante</a:t>
            </a:r>
            <a:r>
              <a:rPr lang="fr-FR" sz="3413" dirty="0">
                <a:solidFill>
                  <a:srgbClr val="002060"/>
                </a:solidFill>
              </a:rPr>
              <a:t>. Cependant des proches du pilote indiquent que les mois précédant l’accident, </a:t>
            </a:r>
            <a:r>
              <a:rPr lang="fr-FR" sz="3413" b="1" dirty="0">
                <a:solidFill>
                  <a:srgbClr val="002060"/>
                </a:solidFill>
              </a:rPr>
              <a:t>il était fatigué. </a:t>
            </a:r>
            <a:r>
              <a:rPr lang="fr-FR" sz="3413" dirty="0">
                <a:solidFill>
                  <a:srgbClr val="002060"/>
                </a:solidFill>
              </a:rPr>
              <a:t>Ils avaient constaté qu’il avait des </a:t>
            </a:r>
            <a:r>
              <a:rPr lang="fr-FR" sz="3413" b="1" dirty="0">
                <a:solidFill>
                  <a:srgbClr val="002060"/>
                </a:solidFill>
              </a:rPr>
              <a:t>« absences » </a:t>
            </a:r>
            <a:r>
              <a:rPr lang="fr-FR" sz="3413" dirty="0">
                <a:solidFill>
                  <a:srgbClr val="002060"/>
                </a:solidFill>
              </a:rPr>
              <a:t>et qu’il avait tendance à oublier des choses. L’examen anatomopathologique a révélé une </a:t>
            </a:r>
            <a:r>
              <a:rPr lang="fr-FR" sz="3413" b="1" dirty="0">
                <a:solidFill>
                  <a:srgbClr val="002060"/>
                </a:solidFill>
              </a:rPr>
              <a:t>pathologie pouvant altérer la fonction cardiaque spontanément ou en cas de stress</a:t>
            </a:r>
            <a:r>
              <a:rPr lang="fr-FR" sz="3413" dirty="0">
                <a:solidFill>
                  <a:srgbClr val="002060"/>
                </a:solidFill>
              </a:rPr>
              <a:t>, ainsi qu’une perte de neurones au niveau du cortex cérébral, susceptible d’expliquer les troubles cognitifs constatés par les proches. </a:t>
            </a:r>
          </a:p>
        </p:txBody>
      </p:sp>
      <p:sp>
        <p:nvSpPr>
          <p:cNvPr id="3" name="Titre 2">
            <a:extLst>
              <a:ext uri="{FF2B5EF4-FFF2-40B4-BE49-F238E27FC236}">
                <a16:creationId xmlns:a16="http://schemas.microsoft.com/office/drawing/2014/main" id="{422111AA-BD9F-4234-A296-6E02E7D659D3}"/>
              </a:ext>
            </a:extLst>
          </p:cNvPr>
          <p:cNvSpPr>
            <a:spLocks noGrp="1"/>
          </p:cNvSpPr>
          <p:nvPr>
            <p:ph type="title"/>
          </p:nvPr>
        </p:nvSpPr>
        <p:spPr>
          <a:xfrm>
            <a:off x="669752" y="1852464"/>
            <a:ext cx="11216640" cy="1413934"/>
          </a:xfrm>
        </p:spPr>
        <p:txBody>
          <a:bodyPr>
            <a:noAutofit/>
          </a:bodyPr>
          <a:lstStyle/>
          <a:p>
            <a:r>
              <a:rPr lang="fr-FR" sz="3200" dirty="0"/>
              <a:t>Thème 5 : Aspects médicaux</a:t>
            </a:r>
          </a:p>
        </p:txBody>
      </p:sp>
    </p:spTree>
    <p:extLst>
      <p:ext uri="{BB962C8B-B14F-4D97-AF65-F5344CB8AC3E}">
        <p14:creationId xmlns:p14="http://schemas.microsoft.com/office/powerpoint/2010/main" val="4116891051"/>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F9E9FFBA-257E-47D5-B2FB-7116DB10D768}"/>
              </a:ext>
            </a:extLst>
          </p:cNvPr>
          <p:cNvSpPr>
            <a:spLocks noGrp="1"/>
          </p:cNvSpPr>
          <p:nvPr>
            <p:ph idx="1"/>
          </p:nvPr>
        </p:nvSpPr>
        <p:spPr>
          <a:xfrm>
            <a:off x="957784" y="3220616"/>
            <a:ext cx="11216640" cy="6188570"/>
          </a:xfrm>
        </p:spPr>
        <p:txBody>
          <a:bodyPr anchor="t">
            <a:normAutofit fontScale="85000" lnSpcReduction="10000"/>
          </a:bodyPr>
          <a:lstStyle/>
          <a:p>
            <a:pPr>
              <a:spcBef>
                <a:spcPts val="1800"/>
              </a:spcBef>
            </a:pPr>
            <a:r>
              <a:rPr lang="fr-FR" sz="3413" dirty="0">
                <a:solidFill>
                  <a:srgbClr val="002060"/>
                </a:solidFill>
              </a:rPr>
              <a:t>Cette thématique est régulièrement abordée par le BEA et la DGAC: «Les ULM, par leur faible masse, peuvent être particulièrement </a:t>
            </a:r>
            <a:r>
              <a:rPr lang="fr-FR" sz="3413" b="1" dirty="0">
                <a:solidFill>
                  <a:srgbClr val="002060"/>
                </a:solidFill>
              </a:rPr>
              <a:t>sensibles à l’aérologie et en particulier aux turbulences</a:t>
            </a:r>
            <a:r>
              <a:rPr lang="fr-FR" sz="3413" dirty="0">
                <a:solidFill>
                  <a:srgbClr val="002060"/>
                </a:solidFill>
              </a:rPr>
              <a:t>. Une estimation erronée ou une prise en compte insuffisante des conditions aérologiques </a:t>
            </a:r>
            <a:r>
              <a:rPr lang="fr-FR" sz="3413" b="1" dirty="0">
                <a:solidFill>
                  <a:srgbClr val="002060"/>
                </a:solidFill>
              </a:rPr>
              <a:t>lors des phases de décollage ou d’atterrissage </a:t>
            </a:r>
            <a:r>
              <a:rPr lang="fr-FR" sz="3413" dirty="0">
                <a:solidFill>
                  <a:srgbClr val="002060"/>
                </a:solidFill>
              </a:rPr>
              <a:t>peut entraîner une diminution significative des marges de sécurité par rapport aux obstacles ou conduire à des </a:t>
            </a:r>
            <a:r>
              <a:rPr lang="fr-FR" sz="3413" b="1" dirty="0">
                <a:solidFill>
                  <a:srgbClr val="002060"/>
                </a:solidFill>
              </a:rPr>
              <a:t>pertes de contrôle </a:t>
            </a:r>
            <a:r>
              <a:rPr lang="fr-FR" sz="3413" dirty="0">
                <a:solidFill>
                  <a:srgbClr val="002060"/>
                </a:solidFill>
              </a:rPr>
              <a:t>alors que l’aéronef est à faible vitesse et proche du sol.»</a:t>
            </a:r>
          </a:p>
          <a:p>
            <a:pPr>
              <a:spcBef>
                <a:spcPts val="1800"/>
              </a:spcBef>
            </a:pPr>
            <a:r>
              <a:rPr lang="fr-FR" sz="3413" dirty="0">
                <a:solidFill>
                  <a:srgbClr val="002060"/>
                </a:solidFill>
              </a:rPr>
              <a:t>Le vol en montagne comporte des particularités propres à l’environnement, notamment une aérologie complexe et changeante.</a:t>
            </a:r>
          </a:p>
          <a:p>
            <a:pPr>
              <a:spcBef>
                <a:spcPts val="1800"/>
              </a:spcBef>
            </a:pPr>
            <a:r>
              <a:rPr lang="fr-FR" sz="3413" dirty="0">
                <a:solidFill>
                  <a:srgbClr val="002060"/>
                </a:solidFill>
              </a:rPr>
              <a:t>On dénombre pour ce thème, huit personnes décédées et une personne gravement blessée.</a:t>
            </a:r>
          </a:p>
        </p:txBody>
      </p:sp>
      <p:sp>
        <p:nvSpPr>
          <p:cNvPr id="3" name="Titre 2">
            <a:extLst>
              <a:ext uri="{FF2B5EF4-FFF2-40B4-BE49-F238E27FC236}">
                <a16:creationId xmlns:a16="http://schemas.microsoft.com/office/drawing/2014/main" id="{422111AA-BD9F-4234-A296-6E02E7D659D3}"/>
              </a:ext>
            </a:extLst>
          </p:cNvPr>
          <p:cNvSpPr>
            <a:spLocks noGrp="1"/>
          </p:cNvSpPr>
          <p:nvPr>
            <p:ph type="title"/>
          </p:nvPr>
        </p:nvSpPr>
        <p:spPr>
          <a:xfrm>
            <a:off x="669752" y="1852464"/>
            <a:ext cx="11216640" cy="1413934"/>
          </a:xfrm>
        </p:spPr>
        <p:txBody>
          <a:bodyPr>
            <a:noAutofit/>
          </a:bodyPr>
          <a:lstStyle/>
          <a:p>
            <a:r>
              <a:rPr lang="fr-FR" sz="3200" dirty="0"/>
              <a:t>Thème 6 : Gestion des conditions aérologiques, turbulences : la prépa vol !!</a:t>
            </a:r>
          </a:p>
        </p:txBody>
      </p:sp>
    </p:spTree>
    <p:extLst>
      <p:ext uri="{BB962C8B-B14F-4D97-AF65-F5344CB8AC3E}">
        <p14:creationId xmlns:p14="http://schemas.microsoft.com/office/powerpoint/2010/main" val="2521556286"/>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Merci pour votre écoute !!…"/>
          <p:cNvSpPr txBox="1">
            <a:spLocks noGrp="1"/>
          </p:cNvSpPr>
          <p:nvPr>
            <p:ph type="title"/>
          </p:nvPr>
        </p:nvSpPr>
        <p:spPr>
          <a:xfrm>
            <a:off x="541651" y="1420416"/>
            <a:ext cx="12225446" cy="1440159"/>
          </a:xfrm>
          <a:prstGeom prst="rect">
            <a:avLst/>
          </a:prstGeom>
        </p:spPr>
        <p:txBody>
          <a:bodyPr>
            <a:normAutofit/>
          </a:bodyPr>
          <a:lstStyle/>
          <a:p>
            <a:pPr>
              <a:defRPr>
                <a:solidFill>
                  <a:schemeClr val="accent1">
                    <a:hueOff val="114395"/>
                    <a:lumOff val="-24975"/>
                  </a:schemeClr>
                </a:solidFill>
              </a:defRPr>
            </a:pPr>
            <a:r>
              <a:rPr lang="fr-FR" sz="3200" b="1"/>
              <a:t>Manque de rigueur </a:t>
            </a:r>
            <a:r>
              <a:rPr lang="fr-FR" sz="3200"/>
              <a:t>dans la préparation du vol : la météo</a:t>
            </a:r>
            <a:endParaRPr sz="4000"/>
          </a:p>
        </p:txBody>
      </p:sp>
      <p:pic>
        <p:nvPicPr>
          <p:cNvPr id="2" name="Image 1"/>
          <p:cNvPicPr>
            <a:picLocks noChangeAspect="1"/>
          </p:cNvPicPr>
          <p:nvPr/>
        </p:nvPicPr>
        <p:blipFill>
          <a:blip r:embed="rId2"/>
          <a:stretch>
            <a:fillRect/>
          </a:stretch>
        </p:blipFill>
        <p:spPr>
          <a:xfrm>
            <a:off x="1587074" y="2572544"/>
            <a:ext cx="10134600" cy="6581775"/>
          </a:xfrm>
          <a:prstGeom prst="rect">
            <a:avLst/>
          </a:prstGeom>
        </p:spPr>
      </p:pic>
      <p:sp>
        <p:nvSpPr>
          <p:cNvPr id="3" name="Rectangle 2"/>
          <p:cNvSpPr/>
          <p:nvPr/>
        </p:nvSpPr>
        <p:spPr>
          <a:xfrm>
            <a:off x="2799590" y="2572544"/>
            <a:ext cx="7709567" cy="1569660"/>
          </a:xfrm>
          <a:prstGeom prst="rect">
            <a:avLst/>
          </a:prstGeom>
        </p:spPr>
        <p:txBody>
          <a:bodyPr wrap="square">
            <a:spAutoFit/>
          </a:bodyPr>
          <a:lstStyle/>
          <a:p>
            <a:r>
              <a:rPr lang="fr-FR" dirty="0"/>
              <a:t>De nombreux accidents aériens se sont produits à proximité des orages. Il est souvent dit que la turbulence peut être extrême à l'intérieur d'un cumulonimbus et peut déchiqueter un aéronef.</a:t>
            </a:r>
          </a:p>
        </p:txBody>
      </p:sp>
    </p:spTree>
    <p:extLst>
      <p:ext uri="{BB962C8B-B14F-4D97-AF65-F5344CB8AC3E}">
        <p14:creationId xmlns:p14="http://schemas.microsoft.com/office/powerpoint/2010/main" val="203882450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Merci pour votre écoute !!…"/>
          <p:cNvSpPr txBox="1">
            <a:spLocks noGrp="1"/>
          </p:cNvSpPr>
          <p:nvPr>
            <p:ph type="title"/>
          </p:nvPr>
        </p:nvSpPr>
        <p:spPr>
          <a:xfrm>
            <a:off x="541651" y="1420416"/>
            <a:ext cx="12225446" cy="1440159"/>
          </a:xfrm>
          <a:prstGeom prst="rect">
            <a:avLst/>
          </a:prstGeom>
        </p:spPr>
        <p:txBody>
          <a:bodyPr>
            <a:normAutofit/>
          </a:bodyPr>
          <a:lstStyle/>
          <a:p>
            <a:pPr>
              <a:defRPr>
                <a:solidFill>
                  <a:schemeClr val="accent1">
                    <a:hueOff val="114395"/>
                    <a:lumOff val="-24975"/>
                  </a:schemeClr>
                </a:solidFill>
              </a:defRPr>
            </a:pPr>
            <a:r>
              <a:rPr lang="fr-FR" sz="3200" b="1"/>
              <a:t>Manque de rigueur </a:t>
            </a:r>
            <a:r>
              <a:rPr lang="fr-FR" sz="3200"/>
              <a:t>dans la préparation du vol : la météo</a:t>
            </a:r>
            <a:endParaRPr sz="4000"/>
          </a:p>
        </p:txBody>
      </p:sp>
      <p:pic>
        <p:nvPicPr>
          <p:cNvPr id="4" name="Image 3"/>
          <p:cNvPicPr>
            <a:picLocks noChangeAspect="1"/>
          </p:cNvPicPr>
          <p:nvPr/>
        </p:nvPicPr>
        <p:blipFill>
          <a:blip r:embed="rId2"/>
          <a:stretch>
            <a:fillRect/>
          </a:stretch>
        </p:blipFill>
        <p:spPr>
          <a:xfrm>
            <a:off x="1101800" y="2860576"/>
            <a:ext cx="11518953" cy="6607214"/>
          </a:xfrm>
          <a:prstGeom prst="rect">
            <a:avLst/>
          </a:prstGeom>
        </p:spPr>
      </p:pic>
      <p:sp>
        <p:nvSpPr>
          <p:cNvPr id="5" name="Rectangle 4"/>
          <p:cNvSpPr/>
          <p:nvPr/>
        </p:nvSpPr>
        <p:spPr>
          <a:xfrm>
            <a:off x="1101800" y="2860575"/>
            <a:ext cx="10225136" cy="4893647"/>
          </a:xfrm>
          <a:prstGeom prst="rect">
            <a:avLst/>
          </a:prstGeom>
        </p:spPr>
        <p:txBody>
          <a:bodyPr wrap="square">
            <a:spAutoFit/>
          </a:bodyPr>
          <a:lstStyle/>
          <a:p>
            <a:r>
              <a:rPr lang="fr-FR" dirty="0"/>
              <a:t>En général, les accidents liés aux orages n'impliquent pas une rupture de l'aéronef mais sont la conséquence d'effets secondaires de ceux-ci avec un aéronef cabossé par la grêle ou dont la voilure a été éventrée par une pluie diluvienne. </a:t>
            </a:r>
          </a:p>
          <a:p>
            <a:endParaRPr lang="fr-FR" dirty="0"/>
          </a:p>
          <a:p>
            <a:endParaRPr lang="fr-FR" dirty="0"/>
          </a:p>
          <a:p>
            <a:endParaRPr lang="fr-FR" dirty="0"/>
          </a:p>
          <a:p>
            <a:endParaRPr lang="fr-FR" dirty="0"/>
          </a:p>
          <a:p>
            <a:endParaRPr lang="fr-FR" dirty="0"/>
          </a:p>
          <a:p>
            <a:r>
              <a:rPr lang="fr-FR" dirty="0"/>
              <a:t>La prévision de la sévérité d'un orage n'est pas une science exacte et il existe de nombreux cas où des pilotes se sont fait piéger en sous-estimant la violence de l'orage, qui s'est parfois brutalement renforcé.</a:t>
            </a:r>
          </a:p>
        </p:txBody>
      </p:sp>
      <p:sp>
        <p:nvSpPr>
          <p:cNvPr id="6" name="Rectangle 5"/>
          <p:cNvSpPr/>
          <p:nvPr/>
        </p:nvSpPr>
        <p:spPr>
          <a:xfrm>
            <a:off x="3251200" y="4461302"/>
            <a:ext cx="6502400" cy="8309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spAutoFit/>
          </a:bodyPr>
          <a:lstStyle/>
          <a:p>
            <a:r>
              <a:rPr lang="fr-FR" dirty="0"/>
              <a:t>Ne pas s'approcher à moins de 30 km d'un orage sévère !</a:t>
            </a:r>
          </a:p>
        </p:txBody>
      </p:sp>
    </p:spTree>
    <p:extLst>
      <p:ext uri="{BB962C8B-B14F-4D97-AF65-F5344CB8AC3E}">
        <p14:creationId xmlns:p14="http://schemas.microsoft.com/office/powerpoint/2010/main" val="36900075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Merci pour votre écoute !!…"/>
          <p:cNvSpPr txBox="1">
            <a:spLocks noGrp="1"/>
          </p:cNvSpPr>
          <p:nvPr>
            <p:ph type="title"/>
          </p:nvPr>
        </p:nvSpPr>
        <p:spPr>
          <a:xfrm>
            <a:off x="541651" y="1420416"/>
            <a:ext cx="12225446" cy="1440159"/>
          </a:xfrm>
          <a:prstGeom prst="rect">
            <a:avLst/>
          </a:prstGeom>
        </p:spPr>
        <p:txBody>
          <a:bodyPr>
            <a:normAutofit/>
          </a:bodyPr>
          <a:lstStyle/>
          <a:p>
            <a:pPr>
              <a:defRPr>
                <a:solidFill>
                  <a:schemeClr val="accent1">
                    <a:hueOff val="114395"/>
                    <a:lumOff val="-24975"/>
                  </a:schemeClr>
                </a:solidFill>
              </a:defRPr>
            </a:pPr>
            <a:r>
              <a:rPr lang="fr-FR" sz="3200" b="1"/>
              <a:t>Manque de rigueur </a:t>
            </a:r>
            <a:r>
              <a:rPr lang="fr-FR" sz="3200"/>
              <a:t>dans la préparation du vol : la météo</a:t>
            </a:r>
            <a:endParaRPr sz="400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8396" y="2428528"/>
            <a:ext cx="10871956" cy="69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88062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Merci pour votre écoute !!…"/>
          <p:cNvSpPr txBox="1">
            <a:spLocks noGrp="1"/>
          </p:cNvSpPr>
          <p:nvPr>
            <p:ph type="title"/>
          </p:nvPr>
        </p:nvSpPr>
        <p:spPr>
          <a:xfrm>
            <a:off x="541651" y="1420416"/>
            <a:ext cx="12225446" cy="1440159"/>
          </a:xfrm>
          <a:prstGeom prst="rect">
            <a:avLst/>
          </a:prstGeom>
        </p:spPr>
        <p:txBody>
          <a:bodyPr>
            <a:normAutofit/>
          </a:bodyPr>
          <a:lstStyle/>
          <a:p>
            <a:pPr>
              <a:defRPr>
                <a:solidFill>
                  <a:schemeClr val="accent1">
                    <a:hueOff val="114395"/>
                    <a:lumOff val="-24975"/>
                  </a:schemeClr>
                </a:solidFill>
              </a:defRPr>
            </a:pPr>
            <a:r>
              <a:rPr lang="fr-FR" sz="3200" b="1"/>
              <a:t>Manque de rigueur </a:t>
            </a:r>
            <a:r>
              <a:rPr lang="fr-FR" sz="3200"/>
              <a:t>dans la préparation du vol : la météo</a:t>
            </a:r>
            <a:endParaRPr sz="400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9832" y="2380999"/>
            <a:ext cx="9649072" cy="7378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549857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Merci pour votre écoute !!…"/>
          <p:cNvSpPr txBox="1">
            <a:spLocks noGrp="1"/>
          </p:cNvSpPr>
          <p:nvPr>
            <p:ph type="title"/>
          </p:nvPr>
        </p:nvSpPr>
        <p:spPr>
          <a:xfrm>
            <a:off x="541651" y="1420416"/>
            <a:ext cx="12225446" cy="1440159"/>
          </a:xfrm>
          <a:prstGeom prst="rect">
            <a:avLst/>
          </a:prstGeom>
        </p:spPr>
        <p:txBody>
          <a:bodyPr>
            <a:normAutofit/>
          </a:bodyPr>
          <a:lstStyle/>
          <a:p>
            <a:pPr>
              <a:defRPr>
                <a:solidFill>
                  <a:schemeClr val="accent1">
                    <a:hueOff val="114395"/>
                    <a:lumOff val="-24975"/>
                  </a:schemeClr>
                </a:solidFill>
              </a:defRPr>
            </a:pPr>
            <a:r>
              <a:rPr lang="fr-FR" sz="3200" b="1"/>
              <a:t>Manque de rigueur </a:t>
            </a:r>
            <a:r>
              <a:rPr lang="fr-FR" sz="3200"/>
              <a:t>dans la préparation du vol : la météo</a:t>
            </a:r>
            <a:endParaRPr sz="400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7661" y="2716560"/>
            <a:ext cx="9151937" cy="6424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8374608" y="3416702"/>
            <a:ext cx="3888432" cy="471924"/>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2400" b="1" i="0" u="none" strike="noStrike" cap="none" spc="0" normalizeH="0" baseline="0" dirty="0">
                <a:ln>
                  <a:noFill/>
                </a:ln>
                <a:solidFill>
                  <a:srgbClr val="000000"/>
                </a:solidFill>
                <a:effectLst/>
                <a:uFillTx/>
                <a:latin typeface="Helvetica Neue"/>
                <a:ea typeface="Helvetica Neue"/>
                <a:cs typeface="Helvetica Neue"/>
                <a:sym typeface="Helvetica Neue"/>
              </a:rPr>
              <a:t>Les rentrées maritime</a:t>
            </a:r>
          </a:p>
        </p:txBody>
      </p:sp>
    </p:spTree>
    <p:extLst>
      <p:ext uri="{BB962C8B-B14F-4D97-AF65-F5344CB8AC3E}">
        <p14:creationId xmlns:p14="http://schemas.microsoft.com/office/powerpoint/2010/main" val="381628754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Merci pour votre écoute !!…"/>
          <p:cNvSpPr txBox="1">
            <a:spLocks noGrp="1"/>
          </p:cNvSpPr>
          <p:nvPr>
            <p:ph type="title"/>
          </p:nvPr>
        </p:nvSpPr>
        <p:spPr>
          <a:xfrm>
            <a:off x="541651" y="1420416"/>
            <a:ext cx="12225446" cy="1440159"/>
          </a:xfrm>
          <a:prstGeom prst="rect">
            <a:avLst/>
          </a:prstGeom>
        </p:spPr>
        <p:txBody>
          <a:bodyPr>
            <a:normAutofit/>
          </a:bodyPr>
          <a:lstStyle/>
          <a:p>
            <a:pPr>
              <a:defRPr>
                <a:solidFill>
                  <a:schemeClr val="accent1">
                    <a:hueOff val="114395"/>
                    <a:lumOff val="-24975"/>
                  </a:schemeClr>
                </a:solidFill>
              </a:defRPr>
            </a:pPr>
            <a:r>
              <a:rPr lang="fr-FR" sz="3200" b="1"/>
              <a:t>Manque de rigueur </a:t>
            </a:r>
            <a:r>
              <a:rPr lang="fr-FR" sz="3200"/>
              <a:t>dans la préparation du vol : la météo</a:t>
            </a:r>
            <a:endParaRPr sz="400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808" y="2592482"/>
            <a:ext cx="7344816" cy="6647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4488" y="4104650"/>
            <a:ext cx="5447928" cy="29876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8374608" y="2428528"/>
            <a:ext cx="3888432" cy="471924"/>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2400" b="1" i="0" u="none" strike="noStrike" cap="none" spc="0" normalizeH="0" baseline="0" dirty="0">
                <a:ln>
                  <a:noFill/>
                </a:ln>
                <a:solidFill>
                  <a:srgbClr val="000000"/>
                </a:solidFill>
                <a:effectLst/>
                <a:uFillTx/>
                <a:latin typeface="Helvetica Neue"/>
                <a:ea typeface="Helvetica Neue"/>
                <a:cs typeface="Helvetica Neue"/>
                <a:sym typeface="Helvetica Neue"/>
              </a:rPr>
              <a:t>Les rentrées maritime</a:t>
            </a:r>
          </a:p>
        </p:txBody>
      </p:sp>
    </p:spTree>
    <p:extLst>
      <p:ext uri="{BB962C8B-B14F-4D97-AF65-F5344CB8AC3E}">
        <p14:creationId xmlns:p14="http://schemas.microsoft.com/office/powerpoint/2010/main" val="154167982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Merci pour votre écoute !!…"/>
          <p:cNvSpPr txBox="1">
            <a:spLocks noGrp="1"/>
          </p:cNvSpPr>
          <p:nvPr>
            <p:ph type="title"/>
          </p:nvPr>
        </p:nvSpPr>
        <p:spPr>
          <a:xfrm>
            <a:off x="541651" y="1420416"/>
            <a:ext cx="12225446" cy="1440159"/>
          </a:xfrm>
          <a:prstGeom prst="rect">
            <a:avLst/>
          </a:prstGeom>
        </p:spPr>
        <p:txBody>
          <a:bodyPr>
            <a:normAutofit/>
          </a:bodyPr>
          <a:lstStyle/>
          <a:p>
            <a:pPr>
              <a:defRPr>
                <a:solidFill>
                  <a:schemeClr val="accent1">
                    <a:hueOff val="114395"/>
                    <a:lumOff val="-24975"/>
                  </a:schemeClr>
                </a:solidFill>
              </a:defRPr>
            </a:pPr>
            <a:r>
              <a:rPr lang="fr-FR" sz="3200" b="1"/>
              <a:t>Manque de rigueur </a:t>
            </a:r>
            <a:r>
              <a:rPr lang="fr-FR" sz="3200"/>
              <a:t>dans la préparation du vol : la météo</a:t>
            </a:r>
            <a:endParaRPr sz="400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3968" y="2428528"/>
            <a:ext cx="8706766" cy="7329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8662640" y="2428528"/>
            <a:ext cx="3888432" cy="471924"/>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2400" b="1" i="0" u="none" strike="noStrike" cap="none" spc="0" normalizeH="0" baseline="0" dirty="0">
                <a:ln>
                  <a:noFill/>
                </a:ln>
                <a:solidFill>
                  <a:srgbClr val="000000"/>
                </a:solidFill>
                <a:effectLst/>
                <a:uFillTx/>
                <a:latin typeface="Helvetica Neue"/>
                <a:ea typeface="Helvetica Neue"/>
                <a:cs typeface="Helvetica Neue"/>
                <a:sym typeface="Helvetica Neue"/>
              </a:rPr>
              <a:t>Les rentrées maritime</a:t>
            </a:r>
          </a:p>
        </p:txBody>
      </p:sp>
    </p:spTree>
    <p:extLst>
      <p:ext uri="{BB962C8B-B14F-4D97-AF65-F5344CB8AC3E}">
        <p14:creationId xmlns:p14="http://schemas.microsoft.com/office/powerpoint/2010/main" val="289555819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9752" y="2854119"/>
            <a:ext cx="12097344" cy="2376264"/>
          </a:xfrm>
          <a:prstGeom prst="rect">
            <a:avLst/>
          </a:prstGeom>
          <a:solidFill>
            <a:schemeClr val="accent3">
              <a:alpha val="28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127" name="Bilan de l’accidentologie 2018"/>
          <p:cNvSpPr txBox="1">
            <a:spLocks noGrp="1"/>
          </p:cNvSpPr>
          <p:nvPr>
            <p:ph type="ctrTitle"/>
          </p:nvPr>
        </p:nvSpPr>
        <p:spPr>
          <a:xfrm>
            <a:off x="1605856" y="1499939"/>
            <a:ext cx="10464801" cy="1216621"/>
          </a:xfrm>
          <a:prstGeom prst="rect">
            <a:avLst/>
          </a:prstGeom>
        </p:spPr>
        <p:txBody>
          <a:bodyPr>
            <a:normAutofit fontScale="90000"/>
          </a:bodyPr>
          <a:lstStyle>
            <a:lvl1pPr defTabSz="414781">
              <a:defRPr sz="5680" b="1">
                <a:solidFill>
                  <a:schemeClr val="accent1">
                    <a:hueOff val="114395"/>
                    <a:lumOff val="-24975"/>
                  </a:schemeClr>
                </a:solidFill>
                <a:latin typeface="Helvetica Neue"/>
                <a:ea typeface="Helvetica Neue"/>
                <a:cs typeface="Helvetica Neue"/>
                <a:sym typeface="Helvetica Neue"/>
              </a:defRPr>
            </a:lvl1pPr>
          </a:lstStyle>
          <a:p>
            <a:r>
              <a:rPr lang="fr-FR" dirty="0"/>
              <a:t>Un forum SV ? Pour quoi faire ?</a:t>
            </a:r>
            <a:endParaRPr dirty="0"/>
          </a:p>
        </p:txBody>
      </p:sp>
      <p:sp>
        <p:nvSpPr>
          <p:cNvPr id="128" name="Préambule :…"/>
          <p:cNvSpPr txBox="1">
            <a:spLocks noGrp="1"/>
          </p:cNvSpPr>
          <p:nvPr>
            <p:ph type="subTitle" idx="1"/>
          </p:nvPr>
        </p:nvSpPr>
        <p:spPr>
          <a:xfrm>
            <a:off x="840657" y="2572544"/>
            <a:ext cx="11875499" cy="2892014"/>
          </a:xfrm>
          <a:prstGeom prst="rect">
            <a:avLst/>
          </a:prstGeom>
        </p:spPr>
        <p:txBody>
          <a:bodyPr/>
          <a:lstStyle/>
          <a:p>
            <a:pPr algn="l" defTabSz="531622">
              <a:defRPr sz="2548">
                <a:solidFill>
                  <a:schemeClr val="accent1">
                    <a:hueOff val="114395"/>
                    <a:lumOff val="-24975"/>
                  </a:schemeClr>
                </a:solidFill>
              </a:defRPr>
            </a:pPr>
            <a:endParaRPr dirty="0"/>
          </a:p>
          <a:p>
            <a:pPr marL="457200" indent="-457200" algn="l" defTabSz="531622">
              <a:buFont typeface="Wingdings" panose="05000000000000000000" pitchFamily="2" charset="2"/>
              <a:buChar char="ü"/>
              <a:defRPr sz="2548">
                <a:solidFill>
                  <a:schemeClr val="accent1">
                    <a:hueOff val="114395"/>
                    <a:lumOff val="-24975"/>
                  </a:schemeClr>
                </a:solidFill>
              </a:defRPr>
            </a:pPr>
            <a:r>
              <a:rPr lang="fr-FR" sz="2800" b="1" dirty="0"/>
              <a:t>Pour Analyser</a:t>
            </a:r>
            <a:r>
              <a:rPr lang="fr-FR" sz="2800" dirty="0"/>
              <a:t> l’accidentologie (mais nous ne sommes pas le BEA !)</a:t>
            </a:r>
          </a:p>
          <a:p>
            <a:pPr marL="457200" indent="-457200" algn="l" defTabSz="531622">
              <a:buFont typeface="Wingdings" panose="05000000000000000000" pitchFamily="2" charset="2"/>
              <a:buChar char="ü"/>
              <a:defRPr sz="2548">
                <a:solidFill>
                  <a:schemeClr val="accent1">
                    <a:hueOff val="114395"/>
                    <a:lumOff val="-24975"/>
                  </a:schemeClr>
                </a:solidFill>
              </a:defRPr>
            </a:pPr>
            <a:r>
              <a:rPr lang="fr-FR" sz="2800" b="1" dirty="0"/>
              <a:t>Pour Proposer</a:t>
            </a:r>
            <a:r>
              <a:rPr lang="fr-FR" sz="2800" dirty="0"/>
              <a:t> des barrières aux risques</a:t>
            </a:r>
          </a:p>
          <a:p>
            <a:pPr marL="457200" indent="-457200" algn="l" defTabSz="531622">
              <a:buFont typeface="Wingdings" panose="05000000000000000000" pitchFamily="2" charset="2"/>
              <a:buChar char="ü"/>
              <a:defRPr sz="2548">
                <a:solidFill>
                  <a:schemeClr val="accent1">
                    <a:hueOff val="114395"/>
                    <a:lumOff val="-24975"/>
                  </a:schemeClr>
                </a:solidFill>
              </a:defRPr>
            </a:pPr>
            <a:r>
              <a:rPr lang="fr-FR" sz="2800" b="1" dirty="0"/>
              <a:t>Pour Alerter les pilotes </a:t>
            </a:r>
            <a:r>
              <a:rPr lang="fr-FR" sz="2800" dirty="0"/>
              <a:t>des facteurs à risques qui sont la cause de nombreux crashs, et essentiellement le Facteur Humain !</a:t>
            </a:r>
            <a:endParaRPr sz="2800" dirty="0"/>
          </a:p>
          <a:p>
            <a:pPr algn="l" defTabSz="531622">
              <a:defRPr sz="2548">
                <a:solidFill>
                  <a:schemeClr val="accent1">
                    <a:hueOff val="114395"/>
                    <a:lumOff val="-24975"/>
                  </a:schemeClr>
                </a:solidFill>
              </a:defRPr>
            </a:pPr>
            <a:endParaRPr dirty="0"/>
          </a:p>
          <a:p>
            <a:pPr algn="l" defTabSz="531622">
              <a:defRPr sz="2548">
                <a:solidFill>
                  <a:schemeClr val="accent1">
                    <a:hueOff val="114395"/>
                    <a:lumOff val="-24975"/>
                  </a:schemeClr>
                </a:solidFill>
              </a:defRPr>
            </a:pPr>
            <a:endParaRPr dirty="0"/>
          </a:p>
        </p:txBody>
      </p:sp>
      <p:sp>
        <p:nvSpPr>
          <p:cNvPr id="6" name="Rectangle 5"/>
          <p:cNvSpPr/>
          <p:nvPr/>
        </p:nvSpPr>
        <p:spPr>
          <a:xfrm>
            <a:off x="669752" y="5884912"/>
            <a:ext cx="12097344" cy="2376264"/>
          </a:xfrm>
          <a:prstGeom prst="rect">
            <a:avLst/>
          </a:prstGeom>
          <a:solidFill>
            <a:srgbClr val="FF0000">
              <a:alpha val="28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3" name="Rectangle 2"/>
          <p:cNvSpPr/>
          <p:nvPr/>
        </p:nvSpPr>
        <p:spPr>
          <a:xfrm>
            <a:off x="802928" y="6172944"/>
            <a:ext cx="11964168" cy="2246769"/>
          </a:xfrm>
          <a:prstGeom prst="rect">
            <a:avLst/>
          </a:prstGeom>
        </p:spPr>
        <p:txBody>
          <a:bodyPr wrap="square">
            <a:spAutoFit/>
          </a:bodyPr>
          <a:lstStyle/>
          <a:p>
            <a:pPr marL="457200" indent="-457200" algn="l" defTabSz="531622">
              <a:buFontTx/>
              <a:buChar char="×"/>
              <a:defRPr sz="2548">
                <a:solidFill>
                  <a:schemeClr val="accent1">
                    <a:hueOff val="114395"/>
                    <a:lumOff val="-24975"/>
                  </a:schemeClr>
                </a:solidFill>
              </a:defRPr>
            </a:pPr>
            <a:r>
              <a:rPr lang="fr-FR" sz="2800" dirty="0">
                <a:solidFill>
                  <a:schemeClr val="accent1">
                    <a:hueOff val="114395"/>
                    <a:lumOff val="-24975"/>
                  </a:schemeClr>
                </a:solidFill>
              </a:rPr>
              <a:t>Pas pour interdire ou imposer </a:t>
            </a:r>
            <a:r>
              <a:rPr lang="fr-FR" sz="2800" dirty="0">
                <a:solidFill>
                  <a:schemeClr val="accent1">
                    <a:hueOff val="114395"/>
                    <a:lumOff val="-24975"/>
                  </a:schemeClr>
                </a:solidFill>
                <a:sym typeface="Wingdings" panose="05000000000000000000" pitchFamily="2" charset="2"/>
              </a:rPr>
              <a:t></a:t>
            </a:r>
            <a:r>
              <a:rPr lang="fr-FR" sz="2800" b="0" dirty="0">
                <a:solidFill>
                  <a:schemeClr val="accent1">
                    <a:hueOff val="114395"/>
                    <a:lumOff val="-24975"/>
                  </a:schemeClr>
                </a:solidFill>
                <a:sym typeface="Wingdings" panose="05000000000000000000" pitchFamily="2" charset="2"/>
              </a:rPr>
              <a:t>ce sont les règles de l’Air, du vol à vue qui s’appliquent de façon réglementaire.</a:t>
            </a:r>
          </a:p>
          <a:p>
            <a:pPr marL="457200" indent="-457200" algn="l" defTabSz="531622">
              <a:buFontTx/>
              <a:buChar char="×"/>
              <a:defRPr sz="2548">
                <a:solidFill>
                  <a:schemeClr val="accent1">
                    <a:hueOff val="114395"/>
                    <a:lumOff val="-24975"/>
                  </a:schemeClr>
                </a:solidFill>
              </a:defRPr>
            </a:pPr>
            <a:endParaRPr lang="fr-FR" sz="2800" b="0" dirty="0">
              <a:solidFill>
                <a:schemeClr val="accent1">
                  <a:hueOff val="114395"/>
                  <a:lumOff val="-24975"/>
                </a:schemeClr>
              </a:solidFill>
            </a:endParaRPr>
          </a:p>
          <a:p>
            <a:pPr marL="457200" indent="-457200" algn="l" defTabSz="531622">
              <a:buFontTx/>
              <a:buChar char="×"/>
              <a:defRPr sz="2548">
                <a:solidFill>
                  <a:schemeClr val="accent1">
                    <a:hueOff val="114395"/>
                    <a:lumOff val="-24975"/>
                  </a:schemeClr>
                </a:solidFill>
              </a:defRPr>
            </a:pPr>
            <a:r>
              <a:rPr lang="fr-FR" sz="2800" dirty="0">
                <a:solidFill>
                  <a:schemeClr val="accent1">
                    <a:hueOff val="114395"/>
                    <a:lumOff val="-24975"/>
                  </a:schemeClr>
                </a:solidFill>
              </a:rPr>
              <a:t>Pas pour juger </a:t>
            </a:r>
            <a:r>
              <a:rPr lang="fr-FR" sz="2800" dirty="0">
                <a:solidFill>
                  <a:schemeClr val="accent1">
                    <a:hueOff val="114395"/>
                    <a:lumOff val="-24975"/>
                  </a:schemeClr>
                </a:solidFill>
                <a:sym typeface="Wingdings" panose="05000000000000000000" pitchFamily="2" charset="2"/>
              </a:rPr>
              <a:t></a:t>
            </a:r>
            <a:r>
              <a:rPr lang="fr-FR" sz="2800" b="0" dirty="0">
                <a:solidFill>
                  <a:schemeClr val="accent1">
                    <a:hueOff val="114395"/>
                    <a:lumOff val="-24975"/>
                  </a:schemeClr>
                </a:solidFill>
                <a:sym typeface="Wingdings" panose="05000000000000000000" pitchFamily="2" charset="2"/>
              </a:rPr>
              <a:t>c’est le rôle du juge, de la DGAC…</a:t>
            </a:r>
            <a:endParaRPr lang="fr-FR" sz="2800" b="0" dirty="0">
              <a:solidFill>
                <a:schemeClr val="accent1">
                  <a:hueOff val="114395"/>
                  <a:lumOff val="-24975"/>
                </a:schemeClr>
              </a:solidFill>
            </a:endParaRPr>
          </a:p>
          <a:p>
            <a:pPr algn="l" defTabSz="531622">
              <a:defRPr sz="2548">
                <a:solidFill>
                  <a:schemeClr val="accent1">
                    <a:hueOff val="114395"/>
                    <a:lumOff val="-24975"/>
                  </a:schemeClr>
                </a:solidFill>
              </a:defRPr>
            </a:pPr>
            <a:endParaRPr lang="fr-FR" sz="2800" dirty="0">
              <a:solidFill>
                <a:schemeClr val="accent1">
                  <a:hueOff val="114395"/>
                  <a:lumOff val="-24975"/>
                </a:schemeClr>
              </a:solidFill>
            </a:endParaRPr>
          </a:p>
        </p:txBody>
      </p:sp>
    </p:spTree>
    <p:extLst>
      <p:ext uri="{BB962C8B-B14F-4D97-AF65-F5344CB8AC3E}">
        <p14:creationId xmlns:p14="http://schemas.microsoft.com/office/powerpoint/2010/main" val="13837824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8">
                                            <p:bg/>
                                          </p:spTgt>
                                        </p:tgtEl>
                                        <p:attrNameLst>
                                          <p:attrName>style.visibility</p:attrName>
                                        </p:attrNameLst>
                                      </p:cBhvr>
                                      <p:to>
                                        <p:strVal val="visible"/>
                                      </p:to>
                                    </p:set>
                                    <p:animEffect transition="in" filter="fade">
                                      <p:cBhvr>
                                        <p:cTn id="7" dur="2000"/>
                                        <p:tgtEl>
                                          <p:spTgt spid="128">
                                            <p:bg/>
                                          </p:spTgt>
                                        </p:tgtEl>
                                      </p:cBhvr>
                                    </p:animEffect>
                                    <p:anim calcmode="lin" valueType="num">
                                      <p:cBhvr>
                                        <p:cTn id="8" dur="2000" fill="hold"/>
                                        <p:tgtEl>
                                          <p:spTgt spid="128">
                                            <p:bg/>
                                          </p:spTgt>
                                        </p:tgtEl>
                                        <p:attrNameLst>
                                          <p:attrName>ppt_x</p:attrName>
                                        </p:attrNameLst>
                                      </p:cBhvr>
                                      <p:tavLst>
                                        <p:tav tm="0">
                                          <p:val>
                                            <p:strVal val="#ppt_x"/>
                                          </p:val>
                                        </p:tav>
                                        <p:tav tm="100000">
                                          <p:val>
                                            <p:strVal val="#ppt_x"/>
                                          </p:val>
                                        </p:tav>
                                      </p:tavLst>
                                    </p:anim>
                                    <p:anim calcmode="lin" valueType="num">
                                      <p:cBhvr>
                                        <p:cTn id="9" dur="2000" fill="hold"/>
                                        <p:tgtEl>
                                          <p:spTgt spid="128">
                                            <p:bg/>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grpId="0" nodeType="afterEffect">
                                  <p:stCondLst>
                                    <p:cond delay="0"/>
                                  </p:stCondLst>
                                  <p:childTnLst>
                                    <p:set>
                                      <p:cBhvr>
                                        <p:cTn id="18" dur="1" fill="hold">
                                          <p:stCondLst>
                                            <p:cond delay="0"/>
                                          </p:stCondLst>
                                        </p:cTn>
                                        <p:tgtEl>
                                          <p:spTgt spid="128">
                                            <p:txEl>
                                              <p:pRg st="1" end="1"/>
                                            </p:txEl>
                                          </p:spTgt>
                                        </p:tgtEl>
                                        <p:attrNameLst>
                                          <p:attrName>style.visibility</p:attrName>
                                        </p:attrNameLst>
                                      </p:cBhvr>
                                      <p:to>
                                        <p:strVal val="visible"/>
                                      </p:to>
                                    </p:set>
                                    <p:animEffect transition="in" filter="fade">
                                      <p:cBhvr>
                                        <p:cTn id="19" dur="2000"/>
                                        <p:tgtEl>
                                          <p:spTgt spid="128">
                                            <p:txEl>
                                              <p:pRg st="1" end="1"/>
                                            </p:txEl>
                                          </p:spTgt>
                                        </p:tgtEl>
                                      </p:cBhvr>
                                    </p:animEffect>
                                    <p:anim calcmode="lin" valueType="num">
                                      <p:cBhvr>
                                        <p:cTn id="20" dur="2000" fill="hold"/>
                                        <p:tgtEl>
                                          <p:spTgt spid="128">
                                            <p:txEl>
                                              <p:pRg st="1" end="1"/>
                                            </p:txEl>
                                          </p:spTgt>
                                        </p:tgtEl>
                                        <p:attrNameLst>
                                          <p:attrName>ppt_x</p:attrName>
                                        </p:attrNameLst>
                                      </p:cBhvr>
                                      <p:tavLst>
                                        <p:tav tm="0">
                                          <p:val>
                                            <p:strVal val="#ppt_x"/>
                                          </p:val>
                                        </p:tav>
                                        <p:tav tm="100000">
                                          <p:val>
                                            <p:strVal val="#ppt_x"/>
                                          </p:val>
                                        </p:tav>
                                      </p:tavLst>
                                    </p:anim>
                                    <p:anim calcmode="lin" valueType="num">
                                      <p:cBhvr>
                                        <p:cTn id="21" dur="2000" fill="hold"/>
                                        <p:tgtEl>
                                          <p:spTgt spid="128">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5000"/>
                            </p:stCondLst>
                            <p:childTnLst>
                              <p:par>
                                <p:cTn id="23" presetID="42" presetClass="entr" presetSubtype="0" fill="hold" grpId="0" nodeType="afterEffect">
                                  <p:stCondLst>
                                    <p:cond delay="0"/>
                                  </p:stCondLst>
                                  <p:childTnLst>
                                    <p:set>
                                      <p:cBhvr>
                                        <p:cTn id="24" dur="1" fill="hold">
                                          <p:stCondLst>
                                            <p:cond delay="0"/>
                                          </p:stCondLst>
                                        </p:cTn>
                                        <p:tgtEl>
                                          <p:spTgt spid="128">
                                            <p:txEl>
                                              <p:pRg st="2" end="2"/>
                                            </p:txEl>
                                          </p:spTgt>
                                        </p:tgtEl>
                                        <p:attrNameLst>
                                          <p:attrName>style.visibility</p:attrName>
                                        </p:attrNameLst>
                                      </p:cBhvr>
                                      <p:to>
                                        <p:strVal val="visible"/>
                                      </p:to>
                                    </p:set>
                                    <p:animEffect transition="in" filter="fade">
                                      <p:cBhvr>
                                        <p:cTn id="25" dur="2000"/>
                                        <p:tgtEl>
                                          <p:spTgt spid="128">
                                            <p:txEl>
                                              <p:pRg st="2" end="2"/>
                                            </p:txEl>
                                          </p:spTgt>
                                        </p:tgtEl>
                                      </p:cBhvr>
                                    </p:animEffect>
                                    <p:anim calcmode="lin" valueType="num">
                                      <p:cBhvr>
                                        <p:cTn id="26" dur="2000" fill="hold"/>
                                        <p:tgtEl>
                                          <p:spTgt spid="128">
                                            <p:txEl>
                                              <p:pRg st="2" end="2"/>
                                            </p:txEl>
                                          </p:spTgt>
                                        </p:tgtEl>
                                        <p:attrNameLst>
                                          <p:attrName>ppt_x</p:attrName>
                                        </p:attrNameLst>
                                      </p:cBhvr>
                                      <p:tavLst>
                                        <p:tav tm="0">
                                          <p:val>
                                            <p:strVal val="#ppt_x"/>
                                          </p:val>
                                        </p:tav>
                                        <p:tav tm="100000">
                                          <p:val>
                                            <p:strVal val="#ppt_x"/>
                                          </p:val>
                                        </p:tav>
                                      </p:tavLst>
                                    </p:anim>
                                    <p:anim calcmode="lin" valueType="num">
                                      <p:cBhvr>
                                        <p:cTn id="27" dur="2000" fill="hold"/>
                                        <p:tgtEl>
                                          <p:spTgt spid="128">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7000"/>
                            </p:stCondLst>
                            <p:childTnLst>
                              <p:par>
                                <p:cTn id="29" presetID="42" presetClass="entr" presetSubtype="0" fill="hold" grpId="0" nodeType="afterEffect">
                                  <p:stCondLst>
                                    <p:cond delay="0"/>
                                  </p:stCondLst>
                                  <p:childTnLst>
                                    <p:set>
                                      <p:cBhvr>
                                        <p:cTn id="30" dur="1" fill="hold">
                                          <p:stCondLst>
                                            <p:cond delay="0"/>
                                          </p:stCondLst>
                                        </p:cTn>
                                        <p:tgtEl>
                                          <p:spTgt spid="128">
                                            <p:txEl>
                                              <p:pRg st="3" end="3"/>
                                            </p:txEl>
                                          </p:spTgt>
                                        </p:tgtEl>
                                        <p:attrNameLst>
                                          <p:attrName>style.visibility</p:attrName>
                                        </p:attrNameLst>
                                      </p:cBhvr>
                                      <p:to>
                                        <p:strVal val="visible"/>
                                      </p:to>
                                    </p:set>
                                    <p:animEffect transition="in" filter="fade">
                                      <p:cBhvr>
                                        <p:cTn id="31" dur="2000"/>
                                        <p:tgtEl>
                                          <p:spTgt spid="128">
                                            <p:txEl>
                                              <p:pRg st="3" end="3"/>
                                            </p:txEl>
                                          </p:spTgt>
                                        </p:tgtEl>
                                      </p:cBhvr>
                                    </p:animEffect>
                                    <p:anim calcmode="lin" valueType="num">
                                      <p:cBhvr>
                                        <p:cTn id="32" dur="2000" fill="hold"/>
                                        <p:tgtEl>
                                          <p:spTgt spid="128">
                                            <p:txEl>
                                              <p:pRg st="3" end="3"/>
                                            </p:txEl>
                                          </p:spTgt>
                                        </p:tgtEl>
                                        <p:attrNameLst>
                                          <p:attrName>ppt_x</p:attrName>
                                        </p:attrNameLst>
                                      </p:cBhvr>
                                      <p:tavLst>
                                        <p:tav tm="0">
                                          <p:val>
                                            <p:strVal val="#ppt_x"/>
                                          </p:val>
                                        </p:tav>
                                        <p:tav tm="100000">
                                          <p:val>
                                            <p:strVal val="#ppt_x"/>
                                          </p:val>
                                        </p:tav>
                                      </p:tavLst>
                                    </p:anim>
                                    <p:anim calcmode="lin" valueType="num">
                                      <p:cBhvr>
                                        <p:cTn id="33" dur="2000" fill="hold"/>
                                        <p:tgtEl>
                                          <p:spTgt spid="12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par>
                          <p:cTn id="39" fill="hold">
                            <p:stCondLst>
                              <p:cond delay="500"/>
                            </p:stCondLst>
                            <p:childTnLst>
                              <p:par>
                                <p:cTn id="40" presetID="42" presetClass="entr" presetSubtype="0" fill="hold" nodeType="afterEffect">
                                  <p:stCondLst>
                                    <p:cond delay="0"/>
                                  </p:stCondLst>
                                  <p:childTnLst>
                                    <p:set>
                                      <p:cBhvr>
                                        <p:cTn id="41" dur="1" fill="hold">
                                          <p:stCondLst>
                                            <p:cond delay="0"/>
                                          </p:stCondLst>
                                        </p:cTn>
                                        <p:tgtEl>
                                          <p:spTgt spid="3">
                                            <p:txEl>
                                              <p:pRg st="0" end="0"/>
                                            </p:txEl>
                                          </p:spTgt>
                                        </p:tgtEl>
                                        <p:attrNameLst>
                                          <p:attrName>style.visibility</p:attrName>
                                        </p:attrNameLst>
                                      </p:cBhvr>
                                      <p:to>
                                        <p:strVal val="visible"/>
                                      </p:to>
                                    </p:set>
                                    <p:animEffect transition="in" filter="fade">
                                      <p:cBhvr>
                                        <p:cTn id="42" dur="1000"/>
                                        <p:tgtEl>
                                          <p:spTgt spid="3">
                                            <p:txEl>
                                              <p:pRg st="0" end="0"/>
                                            </p:txEl>
                                          </p:spTgt>
                                        </p:tgtEl>
                                      </p:cBhvr>
                                    </p:animEffect>
                                    <p:anim calcmode="lin" valueType="num">
                                      <p:cBhvr>
                                        <p:cTn id="4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45" fill="hold">
                            <p:stCondLst>
                              <p:cond delay="1500"/>
                            </p:stCondLst>
                            <p:childTnLst>
                              <p:par>
                                <p:cTn id="46" presetID="42" presetClass="entr" presetSubtype="0" fill="hold" nodeType="afterEffect">
                                  <p:stCondLst>
                                    <p:cond delay="0"/>
                                  </p:stCondLst>
                                  <p:childTnLst>
                                    <p:set>
                                      <p:cBhvr>
                                        <p:cTn id="47" dur="1" fill="hold">
                                          <p:stCondLst>
                                            <p:cond delay="0"/>
                                          </p:stCondLst>
                                        </p:cTn>
                                        <p:tgtEl>
                                          <p:spTgt spid="3">
                                            <p:txEl>
                                              <p:pRg st="2" end="2"/>
                                            </p:txEl>
                                          </p:spTgt>
                                        </p:tgtEl>
                                        <p:attrNameLst>
                                          <p:attrName>style.visibility</p:attrName>
                                        </p:attrNameLst>
                                      </p:cBhvr>
                                      <p:to>
                                        <p:strVal val="visible"/>
                                      </p:to>
                                    </p:set>
                                    <p:animEffect transition="in" filter="fade">
                                      <p:cBhvr>
                                        <p:cTn id="48" dur="1000"/>
                                        <p:tgtEl>
                                          <p:spTgt spid="3">
                                            <p:txEl>
                                              <p:pRg st="2" end="2"/>
                                            </p:txEl>
                                          </p:spTgt>
                                        </p:tgtEl>
                                      </p:cBhvr>
                                    </p:animEffect>
                                    <p:anim calcmode="lin" valueType="num">
                                      <p:cBhvr>
                                        <p:cTn id="4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8" grpId="0" uiExpand="1" build="p"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6" name="Merci pour votre écoute !!…"/>
          <p:cNvSpPr txBox="1">
            <a:spLocks noGrp="1"/>
          </p:cNvSpPr>
          <p:nvPr>
            <p:ph type="title"/>
          </p:nvPr>
        </p:nvSpPr>
        <p:spPr>
          <a:xfrm>
            <a:off x="541651" y="1420416"/>
            <a:ext cx="12225446" cy="1440159"/>
          </a:xfrm>
          <a:prstGeom prst="rect">
            <a:avLst/>
          </a:prstGeom>
        </p:spPr>
        <p:txBody>
          <a:bodyPr>
            <a:normAutofit/>
          </a:bodyPr>
          <a:lstStyle/>
          <a:p>
            <a:pPr>
              <a:defRPr>
                <a:solidFill>
                  <a:schemeClr val="accent1">
                    <a:hueOff val="114395"/>
                    <a:lumOff val="-24975"/>
                  </a:schemeClr>
                </a:solidFill>
              </a:defRPr>
            </a:pPr>
            <a:r>
              <a:rPr lang="fr-FR" sz="3200" b="1"/>
              <a:t>Manque de rigueur </a:t>
            </a:r>
            <a:r>
              <a:rPr lang="fr-FR" sz="3200"/>
              <a:t>dans la préparation du vol : la météo</a:t>
            </a:r>
            <a:endParaRPr sz="400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1840" y="6146007"/>
            <a:ext cx="8733364" cy="3607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5721" y="2562274"/>
            <a:ext cx="7264951" cy="3754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8790741" y="3530510"/>
            <a:ext cx="3888432" cy="471924"/>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2400" b="1" i="0" u="none" strike="noStrike" cap="none" spc="0" normalizeH="0" baseline="0" dirty="0">
                <a:ln>
                  <a:noFill/>
                </a:ln>
                <a:solidFill>
                  <a:srgbClr val="000000"/>
                </a:solidFill>
                <a:effectLst/>
                <a:uFillTx/>
                <a:latin typeface="Helvetica Neue"/>
                <a:ea typeface="Helvetica Neue"/>
                <a:cs typeface="Helvetica Neue"/>
                <a:sym typeface="Helvetica Neue"/>
              </a:rPr>
              <a:t>Les rentrées maritimes</a:t>
            </a:r>
          </a:p>
        </p:txBody>
      </p:sp>
    </p:spTree>
    <p:extLst>
      <p:ext uri="{BB962C8B-B14F-4D97-AF65-F5344CB8AC3E}">
        <p14:creationId xmlns:p14="http://schemas.microsoft.com/office/powerpoint/2010/main" val="230737022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F9E9FFBA-257E-47D5-B2FB-7116DB10D768}"/>
              </a:ext>
            </a:extLst>
          </p:cNvPr>
          <p:cNvSpPr>
            <a:spLocks noGrp="1"/>
          </p:cNvSpPr>
          <p:nvPr>
            <p:ph idx="1"/>
          </p:nvPr>
        </p:nvSpPr>
        <p:spPr>
          <a:xfrm>
            <a:off x="957784" y="3220616"/>
            <a:ext cx="11216640" cy="6188570"/>
          </a:xfrm>
        </p:spPr>
        <p:txBody>
          <a:bodyPr anchor="t">
            <a:normAutofit lnSpcReduction="10000"/>
          </a:bodyPr>
          <a:lstStyle/>
          <a:p>
            <a:pPr>
              <a:spcBef>
                <a:spcPts val="1800"/>
              </a:spcBef>
            </a:pPr>
            <a:r>
              <a:rPr lang="fr-FR" sz="3413" dirty="0">
                <a:solidFill>
                  <a:srgbClr val="002060"/>
                </a:solidFill>
              </a:rPr>
              <a:t>Contrairement à l’aviation certifiée, pour les pilotes d’ULM la notion de délégation de responsabilité de l’entretien de leur machine n’existe pas. Il n’y a pas d’APRS après vérification pour une personne habilitée.</a:t>
            </a:r>
          </a:p>
          <a:p>
            <a:pPr>
              <a:spcBef>
                <a:spcPts val="1800"/>
              </a:spcBef>
            </a:pPr>
            <a:r>
              <a:rPr lang="fr-FR" sz="3413" dirty="0">
                <a:solidFill>
                  <a:srgbClr val="002060"/>
                </a:solidFill>
              </a:rPr>
              <a:t>Pour nos ULM le </a:t>
            </a:r>
            <a:r>
              <a:rPr lang="fr-FR" sz="3413" b="1" dirty="0">
                <a:solidFill>
                  <a:srgbClr val="002060"/>
                </a:solidFill>
              </a:rPr>
              <a:t>commandant de bord est le responsable </a:t>
            </a:r>
            <a:r>
              <a:rPr lang="fr-FR" sz="3413" dirty="0">
                <a:solidFill>
                  <a:srgbClr val="002060"/>
                </a:solidFill>
              </a:rPr>
              <a:t>« a priori », à la fois de l’utilisation de l’ULM et de l’entretien qui précède le vol. </a:t>
            </a:r>
          </a:p>
          <a:p>
            <a:pPr>
              <a:spcBef>
                <a:spcPts val="1800"/>
              </a:spcBef>
            </a:pPr>
            <a:r>
              <a:rPr lang="fr-FR" sz="3413" b="1" dirty="0">
                <a:solidFill>
                  <a:srgbClr val="002060"/>
                </a:solidFill>
              </a:rPr>
              <a:t>La législation stipule (arrêté de 1998 relatif aux ULM) : « un ULM doit être utilisé et entretenu conformément à son dossier d’utilisation ».</a:t>
            </a:r>
          </a:p>
          <a:p>
            <a:pPr>
              <a:spcBef>
                <a:spcPts val="1800"/>
              </a:spcBef>
            </a:pPr>
            <a:r>
              <a:rPr lang="fr-FR" sz="3413" dirty="0">
                <a:solidFill>
                  <a:srgbClr val="002060"/>
                </a:solidFill>
                <a:hlinkClick r:id="rId2"/>
              </a:rPr>
              <a:t>https://ffplum.fr/securite/consignes</a:t>
            </a:r>
            <a:endParaRPr lang="fr-FR" sz="3413" dirty="0">
              <a:solidFill>
                <a:srgbClr val="002060"/>
              </a:solidFill>
            </a:endParaRPr>
          </a:p>
        </p:txBody>
      </p:sp>
      <p:sp>
        <p:nvSpPr>
          <p:cNvPr id="3" name="Titre 2">
            <a:extLst>
              <a:ext uri="{FF2B5EF4-FFF2-40B4-BE49-F238E27FC236}">
                <a16:creationId xmlns:a16="http://schemas.microsoft.com/office/drawing/2014/main" id="{422111AA-BD9F-4234-A296-6E02E7D659D3}"/>
              </a:ext>
            </a:extLst>
          </p:cNvPr>
          <p:cNvSpPr>
            <a:spLocks noGrp="1"/>
          </p:cNvSpPr>
          <p:nvPr>
            <p:ph type="title"/>
          </p:nvPr>
        </p:nvSpPr>
        <p:spPr>
          <a:xfrm>
            <a:off x="669752" y="1852464"/>
            <a:ext cx="11216640" cy="1413934"/>
          </a:xfrm>
        </p:spPr>
        <p:txBody>
          <a:bodyPr>
            <a:noAutofit/>
          </a:bodyPr>
          <a:lstStyle/>
          <a:p>
            <a:r>
              <a:rPr lang="fr-FR" sz="3200" dirty="0"/>
              <a:t>Thème 7 : Entretien des aéronefs</a:t>
            </a:r>
          </a:p>
        </p:txBody>
      </p:sp>
    </p:spTree>
    <p:extLst>
      <p:ext uri="{BB962C8B-B14F-4D97-AF65-F5344CB8AC3E}">
        <p14:creationId xmlns:p14="http://schemas.microsoft.com/office/powerpoint/2010/main" val="2973799241"/>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Merci pour votre écoute !!…"/>
          <p:cNvSpPr txBox="1">
            <a:spLocks noGrp="1"/>
          </p:cNvSpPr>
          <p:nvPr>
            <p:ph type="title"/>
          </p:nvPr>
        </p:nvSpPr>
        <p:spPr>
          <a:xfrm>
            <a:off x="541651" y="1060376"/>
            <a:ext cx="12225446" cy="2304256"/>
          </a:xfrm>
          <a:prstGeom prst="rect">
            <a:avLst/>
          </a:prstGeom>
        </p:spPr>
        <p:txBody>
          <a:bodyPr>
            <a:normAutofit/>
          </a:bodyPr>
          <a:lstStyle/>
          <a:p>
            <a:pPr>
              <a:defRPr>
                <a:solidFill>
                  <a:schemeClr val="accent1">
                    <a:hueOff val="114395"/>
                    <a:lumOff val="-24975"/>
                  </a:schemeClr>
                </a:solidFill>
              </a:defRPr>
            </a:pPr>
            <a:r>
              <a:rPr lang="fr-FR" sz="4000" b="1" dirty="0"/>
              <a:t>Thème 7 : Panne moteur au décollage </a:t>
            </a:r>
            <a:endParaRPr sz="4000" b="1" dirty="0"/>
          </a:p>
        </p:txBody>
      </p:sp>
      <p:sp>
        <p:nvSpPr>
          <p:cNvPr id="5" name="Rectangle 4"/>
          <p:cNvSpPr/>
          <p:nvPr/>
        </p:nvSpPr>
        <p:spPr>
          <a:xfrm>
            <a:off x="1533848" y="3436640"/>
            <a:ext cx="11377264" cy="1082732"/>
          </a:xfrm>
          <a:prstGeom prst="rect">
            <a:avLst/>
          </a:prstGeom>
        </p:spPr>
        <p:txBody>
          <a:bodyPr wrap="square">
            <a:spAutoFit/>
          </a:bodyPr>
          <a:lstStyle/>
          <a:p>
            <a:pPr marL="457200" indent="-457200" algn="l" defTabSz="508254">
              <a:buFont typeface="Wingdings" panose="05000000000000000000" pitchFamily="2" charset="2"/>
              <a:buChar char="§"/>
              <a:defRPr sz="3218">
                <a:solidFill>
                  <a:schemeClr val="accent1">
                    <a:hueOff val="114395"/>
                    <a:lumOff val="-24975"/>
                  </a:schemeClr>
                </a:solidFill>
              </a:defRPr>
            </a:pPr>
            <a:r>
              <a:rPr lang="fr-FR" dirty="0"/>
              <a:t>En cas de panne moteur au décollage : </a:t>
            </a:r>
          </a:p>
          <a:p>
            <a:pPr defTabSz="508254">
              <a:defRPr sz="3218">
                <a:solidFill>
                  <a:schemeClr val="accent1">
                    <a:hueOff val="114395"/>
                    <a:lumOff val="-24975"/>
                  </a:schemeClr>
                </a:solidFill>
              </a:defRPr>
            </a:pPr>
            <a:r>
              <a:rPr lang="fr-FR" dirty="0">
                <a:solidFill>
                  <a:srgbClr val="FF0000"/>
                </a:solidFill>
              </a:rPr>
              <a:t>PAS de CONTRE QFU !</a:t>
            </a:r>
          </a:p>
        </p:txBody>
      </p:sp>
      <p:sp>
        <p:nvSpPr>
          <p:cNvPr id="6" name="Rectangle 5"/>
          <p:cNvSpPr/>
          <p:nvPr/>
        </p:nvSpPr>
        <p:spPr>
          <a:xfrm>
            <a:off x="1533848" y="4444752"/>
            <a:ext cx="11377264" cy="1082732"/>
          </a:xfrm>
          <a:prstGeom prst="rect">
            <a:avLst/>
          </a:prstGeom>
        </p:spPr>
        <p:txBody>
          <a:bodyPr wrap="square">
            <a:spAutoFit/>
          </a:bodyPr>
          <a:lstStyle/>
          <a:p>
            <a:pPr marL="457200" indent="-457200" algn="l" defTabSz="508254">
              <a:buFont typeface="Wingdings" panose="05000000000000000000" pitchFamily="2" charset="2"/>
              <a:buChar char="§"/>
              <a:defRPr sz="3218">
                <a:solidFill>
                  <a:schemeClr val="accent1">
                    <a:hueOff val="114395"/>
                    <a:lumOff val="-24975"/>
                  </a:schemeClr>
                </a:solidFill>
              </a:defRPr>
            </a:pPr>
            <a:r>
              <a:rPr lang="fr-FR" dirty="0"/>
              <a:t>90% des décrochages à faible hauteur finissent en accident mortel. </a:t>
            </a:r>
          </a:p>
        </p:txBody>
      </p:sp>
      <p:sp>
        <p:nvSpPr>
          <p:cNvPr id="7" name="Rectangle 6"/>
          <p:cNvSpPr/>
          <p:nvPr/>
        </p:nvSpPr>
        <p:spPr>
          <a:xfrm>
            <a:off x="1173808" y="5527484"/>
            <a:ext cx="11377264" cy="3676327"/>
          </a:xfrm>
          <a:prstGeom prst="rect">
            <a:avLst/>
          </a:prstGeom>
        </p:spPr>
        <p:txBody>
          <a:bodyPr wrap="square">
            <a:spAutoFit/>
          </a:bodyPr>
          <a:lstStyle/>
          <a:p>
            <a:pPr marL="571500" indent="-571500" algn="l" defTabSz="508254">
              <a:buFontTx/>
              <a:buChar char="-"/>
              <a:defRPr sz="3218">
                <a:solidFill>
                  <a:schemeClr val="accent1">
                    <a:hueOff val="114395"/>
                    <a:lumOff val="-24975"/>
                  </a:schemeClr>
                </a:solidFill>
              </a:defRPr>
            </a:pPr>
            <a:r>
              <a:rPr lang="fr-FR" sz="3200" dirty="0">
                <a:solidFill>
                  <a:schemeClr val="accent1">
                    <a:hueOff val="114395"/>
                    <a:lumOff val="-24975"/>
                  </a:schemeClr>
                </a:solidFill>
              </a:rPr>
              <a:t>Les </a:t>
            </a:r>
            <a:r>
              <a:rPr lang="fr-FR" sz="3200" dirty="0" err="1">
                <a:solidFill>
                  <a:schemeClr val="accent1">
                    <a:hueOff val="114395"/>
                    <a:lumOff val="-24975"/>
                  </a:schemeClr>
                </a:solidFill>
              </a:rPr>
              <a:t>vachages</a:t>
            </a:r>
            <a:r>
              <a:rPr lang="fr-FR" sz="3200" dirty="0">
                <a:solidFill>
                  <a:schemeClr val="accent1">
                    <a:hueOff val="114395"/>
                    <a:lumOff val="-24975"/>
                  </a:schemeClr>
                </a:solidFill>
              </a:rPr>
              <a:t> et l’utilisation du parachute c’est 100% de réussite </a:t>
            </a:r>
            <a:r>
              <a:rPr lang="fr-FR" sz="3200" b="0" dirty="0">
                <a:solidFill>
                  <a:schemeClr val="accent1">
                    <a:hueOff val="114395"/>
                    <a:lumOff val="-24975"/>
                  </a:schemeClr>
                </a:solidFill>
              </a:rPr>
              <a:t>(aucun accident mortel)</a:t>
            </a:r>
            <a:r>
              <a:rPr lang="fr-FR" sz="3200" dirty="0"/>
              <a:t>. </a:t>
            </a:r>
          </a:p>
          <a:p>
            <a:pPr marL="457200" indent="-457200" algn="l" defTabSz="508254">
              <a:buFontTx/>
              <a:buChar char="-"/>
              <a:defRPr sz="3218">
                <a:solidFill>
                  <a:schemeClr val="accent1">
                    <a:hueOff val="114395"/>
                    <a:lumOff val="-24975"/>
                  </a:schemeClr>
                </a:solidFill>
              </a:defRPr>
            </a:pPr>
            <a:r>
              <a:rPr lang="fr-FR" sz="3200" b="0" dirty="0"/>
              <a:t>Dans une enquête 2019, le BEA a recommandé que la DGAC impose l’installation d’un parachute de secours, lorsque cela est techniquement réalisable, sur tous les ULM qui sont exploités pour des vols impliquant un passager payant. </a:t>
            </a:r>
            <a:endParaRPr lang="fr-FR" sz="3200" dirty="0"/>
          </a:p>
        </p:txBody>
      </p:sp>
    </p:spTree>
    <p:extLst>
      <p:ext uri="{BB962C8B-B14F-4D97-AF65-F5344CB8AC3E}">
        <p14:creationId xmlns:p14="http://schemas.microsoft.com/office/powerpoint/2010/main" val="34683558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Merci pour votre écoute !!…"/>
          <p:cNvSpPr txBox="1">
            <a:spLocks noGrp="1"/>
          </p:cNvSpPr>
          <p:nvPr>
            <p:ph type="title"/>
          </p:nvPr>
        </p:nvSpPr>
        <p:spPr>
          <a:xfrm>
            <a:off x="541651" y="1636441"/>
            <a:ext cx="12225446" cy="2304256"/>
          </a:xfrm>
          <a:prstGeom prst="rect">
            <a:avLst/>
          </a:prstGeom>
        </p:spPr>
        <p:txBody>
          <a:bodyPr>
            <a:normAutofit/>
          </a:bodyPr>
          <a:lstStyle/>
          <a:p>
            <a:pPr>
              <a:defRPr>
                <a:solidFill>
                  <a:schemeClr val="accent1">
                    <a:hueOff val="114395"/>
                    <a:lumOff val="-24975"/>
                  </a:schemeClr>
                </a:solidFill>
              </a:defRPr>
            </a:pPr>
            <a:r>
              <a:rPr lang="fr-FR" sz="4000" b="1" dirty="0"/>
              <a:t>Thème 7 : Manque de rigueur </a:t>
            </a:r>
            <a:r>
              <a:rPr lang="fr-FR" sz="4000" dirty="0"/>
              <a:t>dans la préparation du vol : la panne d’essence !</a:t>
            </a:r>
            <a:endParaRPr sz="40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1360" y="3521770"/>
            <a:ext cx="8951560" cy="5315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482252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Merci pour votre écoute !!…"/>
          <p:cNvSpPr txBox="1">
            <a:spLocks noGrp="1"/>
          </p:cNvSpPr>
          <p:nvPr>
            <p:ph type="title"/>
          </p:nvPr>
        </p:nvSpPr>
        <p:spPr>
          <a:xfrm>
            <a:off x="541651" y="1420416"/>
            <a:ext cx="12225446" cy="1440159"/>
          </a:xfrm>
          <a:prstGeom prst="rect">
            <a:avLst/>
          </a:prstGeom>
        </p:spPr>
        <p:txBody>
          <a:bodyPr>
            <a:normAutofit/>
          </a:bodyPr>
          <a:lstStyle/>
          <a:p>
            <a:pPr>
              <a:defRPr>
                <a:solidFill>
                  <a:schemeClr val="accent1">
                    <a:hueOff val="114395"/>
                    <a:lumOff val="-24975"/>
                  </a:schemeClr>
                </a:solidFill>
              </a:defRPr>
            </a:pPr>
            <a:r>
              <a:rPr lang="fr-FR" sz="3200" b="1" dirty="0"/>
              <a:t>Thème 7 : Manque de rigueur </a:t>
            </a:r>
            <a:r>
              <a:rPr lang="fr-FR" sz="3200" dirty="0"/>
              <a:t>dans la préparation du vol : la panne d’essence </a:t>
            </a:r>
            <a:endParaRPr sz="40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6023" y="2638424"/>
            <a:ext cx="9974929" cy="6774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595367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uide E2 individus 1">
            <a:extLst>
              <a:ext uri="{FF2B5EF4-FFF2-40B4-BE49-F238E27FC236}">
                <a16:creationId xmlns:a16="http://schemas.microsoft.com/office/drawing/2014/main" id="{3DCC4BCE-D715-4511-F2D0-D8628FF0A5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3242" y="2636903"/>
            <a:ext cx="3268637" cy="46263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14121C7F-9901-4464-E69E-09AE4FBEFBBF}"/>
              </a:ext>
            </a:extLst>
          </p:cNvPr>
          <p:cNvSpPr txBox="1"/>
          <p:nvPr/>
        </p:nvSpPr>
        <p:spPr>
          <a:xfrm>
            <a:off x="713483" y="2636903"/>
            <a:ext cx="7586803" cy="67813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002060"/>
                </a:solidFill>
                <a:effectLst/>
                <a:latin typeface="+mn-lt"/>
                <a:cs typeface="Arial" panose="020B0604020202020204" pitchFamily="34" charset="0"/>
              </a:rPr>
              <a:t>Un pilote peut établir un compte rendu d’évènement lié à la sécurité lorsqu’il estime que la sécurité de son aéronef a été ou aurait pu être compromise. Le </a:t>
            </a:r>
            <a:r>
              <a:rPr kumimoji="0" lang="fr-FR" altLang="fr-FR" sz="1400" b="1" i="1" u="none" strike="noStrike" cap="none" normalizeH="0" baseline="0" dirty="0">
                <a:ln>
                  <a:noFill/>
                </a:ln>
                <a:solidFill>
                  <a:srgbClr val="002060"/>
                </a:solidFill>
                <a:effectLst/>
                <a:latin typeface="+mn-lt"/>
                <a:cs typeface="Arial" panose="020B0604020202020204" pitchFamily="34" charset="0"/>
                <a:hlinkClick r:id="rId3">
                  <a:extLst>
                    <a:ext uri="{A12FA001-AC4F-418D-AE19-62706E023703}">
                      <ahyp:hlinkClr xmlns:ahyp="http://schemas.microsoft.com/office/drawing/2018/hyperlinkcolor" val="tx"/>
                    </a:ext>
                  </a:extLst>
                </a:hlinkClick>
              </a:rPr>
              <a:t>règlement d’exécution (UE) 2015/1018 du 29 juin 2015</a:t>
            </a:r>
            <a:r>
              <a:rPr kumimoji="0" lang="fr-FR" altLang="fr-FR" sz="1400" b="0" i="0" u="none" strike="noStrike" cap="none" normalizeH="0" baseline="0" dirty="0">
                <a:ln>
                  <a:noFill/>
                </a:ln>
                <a:solidFill>
                  <a:srgbClr val="002060"/>
                </a:solidFill>
                <a:effectLst/>
                <a:latin typeface="+mn-lt"/>
                <a:cs typeface="Arial" panose="020B0604020202020204" pitchFamily="34" charset="0"/>
              </a:rPr>
              <a:t> fixe une liste non exhaustive d’incidents devant être signalés.</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002060"/>
                </a:solidFill>
                <a:effectLst/>
                <a:latin typeface="+mn-lt"/>
                <a:cs typeface="Arial" panose="020B0604020202020204" pitchFamily="34" charset="0"/>
              </a:rPr>
              <a:t>Depuis le 30 juin 2023, cette notification d’incidents, qui se faisait auparavant par l’envoi d’un formulaire « CRESAG » à la DGAC, a été modifiée.</a:t>
            </a:r>
            <a:endParaRPr kumimoji="0" lang="fr-FR" altLang="fr-FR" sz="1400" b="0" i="0" u="none" strike="noStrike" cap="none" normalizeH="0" baseline="0" dirty="0">
              <a:ln>
                <a:noFill/>
              </a:ln>
              <a:solidFill>
                <a:srgbClr val="002060"/>
              </a:solidFill>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002060"/>
                </a:solidFill>
                <a:effectLst/>
                <a:latin typeface="+mn-lt"/>
                <a:cs typeface="Arial" panose="020B0604020202020204" pitchFamily="34" charset="0"/>
              </a:rPr>
              <a:t>Vous avez la possibilité de transmettre directement à la DGAC votre compte-rendu d’incident à titre personnel. </a:t>
            </a:r>
          </a:p>
          <a:p>
            <a:pPr marL="0" marR="0" lvl="0" indent="0" algn="l" defTabSz="914400" rtl="0" eaLnBrk="0" fontAlgn="base" latinLnBrk="0" hangingPunct="0">
              <a:lnSpc>
                <a:spcPct val="100000"/>
              </a:lnSpc>
              <a:spcBef>
                <a:spcPct val="0"/>
              </a:spcBef>
              <a:spcAft>
                <a:spcPct val="0"/>
              </a:spcAft>
              <a:buClrTx/>
              <a:buSzTx/>
              <a:buFontTx/>
              <a:buNone/>
              <a:tabLst/>
            </a:pPr>
            <a:r>
              <a:rPr lang="fr-FR" altLang="fr-FR" sz="1400" b="0" dirty="0">
                <a:solidFill>
                  <a:srgbClr val="002060"/>
                </a:solidFill>
                <a:latin typeface="+mn-lt"/>
                <a:cs typeface="Arial" panose="020B0604020202020204" pitchFamily="34" charset="0"/>
              </a:rPr>
              <a:t>[</a:t>
            </a:r>
            <a:r>
              <a:rPr kumimoji="0" lang="fr-FR" altLang="fr-FR" sz="1400" b="0" i="0" u="none" strike="noStrike" cap="none" normalizeH="0" baseline="0" dirty="0">
                <a:ln>
                  <a:noFill/>
                </a:ln>
                <a:solidFill>
                  <a:srgbClr val="002060"/>
                </a:solidFill>
                <a:effectLst/>
                <a:latin typeface="+mn-lt"/>
                <a:cs typeface="Arial" panose="020B0604020202020204" pitchFamily="34" charset="0"/>
              </a:rPr>
              <a:t>…,] l’envoi de comptes-rendus par fax ou de comptes rendus scannés via e-mail est maintenant exclu.</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rgbClr val="002060"/>
              </a:solidFill>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002060"/>
                </a:solidFill>
                <a:effectLst/>
                <a:latin typeface="+mn-lt"/>
                <a:cs typeface="Arial" panose="020B0604020202020204" pitchFamily="34" charset="0"/>
              </a:rPr>
              <a:t>Pour transmettre votre notification à la DGAC, vous pouvez au préalable télécharger le guide d’utilisation de </a:t>
            </a:r>
            <a:r>
              <a:rPr kumimoji="0" lang="fr-FR" altLang="fr-FR" sz="1400" i="0" u="none" strike="noStrike" cap="none" normalizeH="0" baseline="0" dirty="0">
                <a:ln>
                  <a:noFill/>
                </a:ln>
                <a:solidFill>
                  <a:srgbClr val="002060"/>
                </a:solidFill>
                <a:effectLst/>
                <a:latin typeface="+mn-lt"/>
                <a:cs typeface="Arial" panose="020B0604020202020204" pitchFamily="34" charset="0"/>
              </a:rPr>
              <a:t>ECCAIRS 2 </a:t>
            </a:r>
            <a:r>
              <a:rPr kumimoji="0" lang="fr-FR" altLang="fr-FR" sz="1400" b="0" i="0" u="none" strike="noStrike" cap="none" normalizeH="0" baseline="0" dirty="0">
                <a:ln>
                  <a:noFill/>
                </a:ln>
                <a:solidFill>
                  <a:srgbClr val="002060"/>
                </a:solidFill>
                <a:effectLst/>
                <a:latin typeface="+mn-lt"/>
                <a:cs typeface="Arial" panose="020B0604020202020204" pitchFamily="34" charset="0"/>
              </a:rPr>
              <a:t>pour les notifications directes</a:t>
            </a:r>
            <a:r>
              <a:rPr kumimoji="0" lang="fr-FR" altLang="fr-FR" sz="1400" b="1" i="1" u="none" strike="noStrike" cap="none" normalizeH="0" baseline="0" dirty="0">
                <a:ln>
                  <a:noFill/>
                </a:ln>
                <a:solidFill>
                  <a:srgbClr val="002060"/>
                </a:solidFill>
                <a:effectLst/>
                <a:latin typeface="+mn-lt"/>
                <a:cs typeface="Arial" panose="020B0604020202020204" pitchFamily="34" charset="0"/>
              </a:rPr>
              <a:t> </a:t>
            </a:r>
            <a:r>
              <a:rPr kumimoji="0" lang="fr-FR" altLang="fr-FR" sz="1400" b="1" i="1" u="none" strike="noStrike" cap="none" normalizeH="0" baseline="0" dirty="0">
                <a:ln>
                  <a:noFill/>
                </a:ln>
                <a:solidFill>
                  <a:srgbClr val="002060"/>
                </a:solidFill>
                <a:effectLst/>
                <a:latin typeface="+mn-lt"/>
                <a:cs typeface="Arial" panose="020B0604020202020204" pitchFamily="34" charset="0"/>
                <a:hlinkClick r:id="rId4">
                  <a:extLst>
                    <a:ext uri="{A12FA001-AC4F-418D-AE19-62706E023703}">
                      <ahyp:hlinkClr xmlns:ahyp="http://schemas.microsoft.com/office/drawing/2018/hyperlinkcolor" val="tx"/>
                    </a:ext>
                  </a:extLst>
                </a:hlinkClick>
              </a:rPr>
              <a:t>en cliquant sur ce lien</a:t>
            </a:r>
            <a:r>
              <a:rPr kumimoji="0" lang="fr-FR" altLang="fr-FR" sz="1400" b="0" i="0" u="none" strike="noStrike" cap="none" normalizeH="0" baseline="0" dirty="0">
                <a:ln>
                  <a:noFill/>
                </a:ln>
                <a:solidFill>
                  <a:srgbClr val="002060"/>
                </a:solidFill>
                <a:effectLst/>
                <a:latin typeface="+mn-lt"/>
                <a:cs typeface="Arial" panose="020B0604020202020204" pitchFamily="34" charset="0"/>
              </a:rPr>
              <a:t> et en suivant les indications données. Vous veillerez alors à apporter tous les éléments factuels précis permettant de comprendre la situation à risque rencontrée.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rgbClr val="002060"/>
              </a:solidFill>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002060"/>
                </a:solidFill>
                <a:effectLst/>
                <a:latin typeface="+mn-lt"/>
                <a:cs typeface="Arial" panose="020B0604020202020204" pitchFamily="34" charset="0"/>
              </a:rPr>
              <a:t>Le règlement (UE) no376/2014 et les articles L. 6223-1 et –2 du Code des transports définissent un cadre de </a:t>
            </a:r>
            <a:r>
              <a:rPr kumimoji="0" lang="fr-FR" altLang="fr-FR" sz="1400" i="0" u="none" strike="noStrike" cap="none" normalizeH="0" baseline="0" dirty="0">
                <a:ln>
                  <a:noFill/>
                </a:ln>
                <a:solidFill>
                  <a:srgbClr val="002060"/>
                </a:solidFill>
                <a:effectLst/>
                <a:latin typeface="+mn-lt"/>
                <a:cs typeface="Arial" panose="020B0604020202020204" pitchFamily="34" charset="0"/>
              </a:rPr>
              <a:t>protection des personnes </a:t>
            </a:r>
            <a:r>
              <a:rPr kumimoji="0" lang="fr-FR" altLang="fr-FR" sz="1400" b="0" i="0" u="none" strike="noStrike" cap="none" normalizeH="0" baseline="0" dirty="0">
                <a:ln>
                  <a:noFill/>
                </a:ln>
                <a:solidFill>
                  <a:srgbClr val="002060"/>
                </a:solidFill>
                <a:effectLst/>
                <a:latin typeface="+mn-lt"/>
                <a:cs typeface="Arial" panose="020B0604020202020204" pitchFamily="34" charset="0"/>
              </a:rPr>
              <a:t>qui notifient, aussi bien vis-à-vis de leur employeur que de l’État. À ce titre, ni l’employeur, ni les autorités administratives ne peuvent prendre de mesures qui porteraient préjudice à une personne en se basant sur des informations connues uniquement par des notifications (règlement (UE) no376/2014 Art. 16 §6 et 9) </a:t>
            </a:r>
            <a:r>
              <a:rPr kumimoji="0" lang="fr-FR" altLang="fr-FR" sz="1400" i="0" u="none" strike="noStrike" cap="none" normalizeH="0" baseline="0" dirty="0">
                <a:ln>
                  <a:noFill/>
                </a:ln>
                <a:solidFill>
                  <a:srgbClr val="002060"/>
                </a:solidFill>
                <a:effectLst/>
                <a:latin typeface="+mn-lt"/>
                <a:cs typeface="Arial" panose="020B0604020202020204" pitchFamily="34" charset="0"/>
              </a:rPr>
              <a:t>sauf dans les cas prévus ci-dessous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i="0" u="none" strike="noStrike" cap="none" normalizeH="0" baseline="0" dirty="0">
                <a:ln>
                  <a:noFill/>
                </a:ln>
                <a:solidFill>
                  <a:srgbClr val="002060"/>
                </a:solidFill>
                <a:effectLst/>
                <a:latin typeface="+mn-lt"/>
                <a:cs typeface="Arial" panose="020B0604020202020204" pitchFamily="34" charset="0"/>
              </a:rPr>
              <a:t>Manquement délibéré aux règles,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b="0" i="0" u="none" strike="noStrike" cap="none" normalizeH="0" baseline="0" dirty="0">
                <a:ln>
                  <a:noFill/>
                </a:ln>
                <a:solidFill>
                  <a:srgbClr val="002060"/>
                </a:solidFill>
                <a:effectLst/>
                <a:latin typeface="+mn-lt"/>
                <a:cs typeface="Arial" panose="020B0604020202020204" pitchFamily="34" charset="0"/>
              </a:rPr>
              <a:t>Méconnaissance caractérisée, sérieuse et grave </a:t>
            </a:r>
            <a:r>
              <a:rPr kumimoji="0" lang="fr-FR" altLang="fr-FR" sz="1400" i="0" u="none" strike="noStrike" cap="none" normalizeH="0" baseline="0" dirty="0">
                <a:ln>
                  <a:noFill/>
                </a:ln>
                <a:solidFill>
                  <a:srgbClr val="002060"/>
                </a:solidFill>
                <a:effectLst/>
                <a:latin typeface="+mn-lt"/>
                <a:cs typeface="Arial" panose="020B0604020202020204" pitchFamily="34" charset="0"/>
              </a:rPr>
              <a:t>d’un risque évident </a:t>
            </a:r>
            <a:r>
              <a:rPr kumimoji="0" lang="fr-FR" altLang="fr-FR" sz="1400" b="0" i="0" u="none" strike="noStrike" cap="none" normalizeH="0" baseline="0" dirty="0">
                <a:ln>
                  <a:noFill/>
                </a:ln>
                <a:solidFill>
                  <a:srgbClr val="002060"/>
                </a:solidFill>
                <a:effectLst/>
                <a:latin typeface="+mn-lt"/>
                <a:cs typeface="Arial" panose="020B0604020202020204" pitchFamily="34" charset="0"/>
              </a:rPr>
              <a:t>et manquement très grave à l’obligation professionnelle de prendre des mesures manifestement requises dans ces circonstances, causant un dommage qui était prévisible à une personne ou à un bien ou ayant pour effet de compromettre sérieusement le niveau de la sécurité aérienne (Art. 16 §10).</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002060"/>
                </a:solidFill>
                <a:effectLst/>
                <a:latin typeface="+mn-lt"/>
                <a:cs typeface="Arial" panose="020B0604020202020204" pitchFamily="34" charset="0"/>
              </a:rPr>
              <a:t>Enfin, vous pouvez également déclarer votre propre expérience en déclarant un </a:t>
            </a:r>
            <a:r>
              <a:rPr kumimoji="0" lang="fr-FR" altLang="fr-FR" sz="1400" b="1" i="1" u="none" strike="noStrike" cap="none" normalizeH="0" baseline="0" dirty="0">
                <a:ln>
                  <a:noFill/>
                </a:ln>
                <a:solidFill>
                  <a:srgbClr val="002060"/>
                </a:solidFill>
                <a:effectLst/>
                <a:latin typeface="+mn-lt"/>
                <a:cs typeface="Arial" panose="020B0604020202020204" pitchFamily="34" charset="0"/>
                <a:hlinkClick r:id="rId5">
                  <a:extLst>
                    <a:ext uri="{A12FA001-AC4F-418D-AE19-62706E023703}">
                      <ahyp:hlinkClr xmlns:ahyp="http://schemas.microsoft.com/office/drawing/2018/hyperlinkcolor" val="tx"/>
                    </a:ext>
                  </a:extLst>
                </a:hlinkClick>
              </a:rPr>
              <a:t>REX</a:t>
            </a:r>
            <a:r>
              <a:rPr kumimoji="0" lang="fr-FR" altLang="fr-FR" sz="1400" b="1" i="1" u="none" strike="noStrike" cap="none" normalizeH="0" baseline="0" dirty="0">
                <a:ln>
                  <a:noFill/>
                </a:ln>
                <a:solidFill>
                  <a:srgbClr val="002060"/>
                </a:solidFill>
                <a:effectLst/>
                <a:latin typeface="+mn-lt"/>
                <a:cs typeface="Arial" panose="020B0604020202020204" pitchFamily="34" charset="0"/>
              </a:rPr>
              <a:t> </a:t>
            </a:r>
            <a:r>
              <a:rPr kumimoji="0" lang="fr-FR" altLang="fr-FR" sz="1400" b="0" i="0" u="none" strike="noStrike" cap="none" normalizeH="0" baseline="0" dirty="0">
                <a:ln>
                  <a:noFill/>
                </a:ln>
                <a:solidFill>
                  <a:srgbClr val="002060"/>
                </a:solidFill>
                <a:effectLst/>
                <a:latin typeface="+mn-lt"/>
                <a:cs typeface="Arial" panose="020B0604020202020204" pitchFamily="34" charset="0"/>
              </a:rPr>
              <a:t>sur notre site.</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002060"/>
                </a:solidFill>
                <a:effectLst/>
                <a:latin typeface="+mn-lt"/>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002060"/>
                </a:solidFill>
                <a:effectLst/>
                <a:latin typeface="+mn-lt"/>
                <a:cs typeface="Arial" panose="020B0604020202020204" pitchFamily="34" charset="0"/>
              </a:rPr>
              <a:t>Lien pour renseigner chaque modification concernant un accident : </a:t>
            </a:r>
            <a:r>
              <a:rPr kumimoji="0" lang="fr-FR" altLang="fr-FR" sz="1400" b="1" i="1" u="none" strike="noStrike" cap="none" normalizeH="0" baseline="0" dirty="0">
                <a:ln>
                  <a:noFill/>
                </a:ln>
                <a:solidFill>
                  <a:srgbClr val="002060"/>
                </a:solidFill>
                <a:effectLst/>
                <a:latin typeface="+mn-lt"/>
                <a:cs typeface="Arial" panose="020B0604020202020204" pitchFamily="34" charset="0"/>
                <a:hlinkClick r:id="rId6">
                  <a:extLst>
                    <a:ext uri="{A12FA001-AC4F-418D-AE19-62706E023703}">
                      <ahyp:hlinkClr xmlns:ahyp="http://schemas.microsoft.com/office/drawing/2018/hyperlinkcolor" val="tx"/>
                    </a:ext>
                  </a:extLst>
                </a:hlinkClick>
              </a:rPr>
              <a:t>https://e2.aviationreporting.eu/reporting/unregistered</a:t>
            </a:r>
            <a:endParaRPr kumimoji="0" lang="fr-FR" altLang="fr-FR" sz="1400" b="0" i="0" u="none" strike="noStrike" cap="none" normalizeH="0" baseline="0" dirty="0">
              <a:ln>
                <a:noFill/>
              </a:ln>
              <a:solidFill>
                <a:srgbClr val="002060"/>
              </a:solidFill>
              <a:effectLst/>
              <a:latin typeface="+mn-lt"/>
              <a:cs typeface="Arial" panose="020B0604020202020204" pitchFamily="34" charset="0"/>
            </a:endParaRPr>
          </a:p>
        </p:txBody>
      </p:sp>
      <p:sp>
        <p:nvSpPr>
          <p:cNvPr id="7" name="ZoneTexte 6">
            <a:extLst>
              <a:ext uri="{FF2B5EF4-FFF2-40B4-BE49-F238E27FC236}">
                <a16:creationId xmlns:a16="http://schemas.microsoft.com/office/drawing/2014/main" id="{4851E16F-E88C-5EBB-303E-D60EBABC73F8}"/>
              </a:ext>
            </a:extLst>
          </p:cNvPr>
          <p:cNvSpPr txBox="1"/>
          <p:nvPr/>
        </p:nvSpPr>
        <p:spPr>
          <a:xfrm>
            <a:off x="2902000" y="1899888"/>
            <a:ext cx="7128792"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kumimoji="0" lang="fr-FR" altLang="fr-FR" sz="2400" b="0" i="0" u="none" strike="noStrike" cap="none" normalizeH="0" baseline="0" dirty="0">
                <a:ln>
                  <a:noFill/>
                </a:ln>
                <a:solidFill>
                  <a:srgbClr val="27518B"/>
                </a:solidFill>
                <a:effectLst/>
                <a:latin typeface="Fjalla One" panose="02000506040000020004" pitchFamily="2" charset="0"/>
              </a:rPr>
              <a:t>Modification des notifications incidents et accidents - "CRESAG" devient "ECCAIRS"</a:t>
            </a:r>
          </a:p>
        </p:txBody>
      </p:sp>
      <p:pic>
        <p:nvPicPr>
          <p:cNvPr id="9" name="Image 8">
            <a:extLst>
              <a:ext uri="{FF2B5EF4-FFF2-40B4-BE49-F238E27FC236}">
                <a16:creationId xmlns:a16="http://schemas.microsoft.com/office/drawing/2014/main" id="{58346509-449D-1D3F-1DA7-5D5B067F0907}"/>
              </a:ext>
            </a:extLst>
          </p:cNvPr>
          <p:cNvPicPr>
            <a:picLocks noChangeAspect="1"/>
          </p:cNvPicPr>
          <p:nvPr/>
        </p:nvPicPr>
        <p:blipFill>
          <a:blip r:embed="rId7"/>
          <a:stretch>
            <a:fillRect/>
          </a:stretch>
        </p:blipFill>
        <p:spPr>
          <a:xfrm>
            <a:off x="8326430" y="7263203"/>
            <a:ext cx="4301852" cy="1655096"/>
          </a:xfrm>
          <a:prstGeom prst="rect">
            <a:avLst/>
          </a:prstGeom>
        </p:spPr>
      </p:pic>
    </p:spTree>
    <p:extLst>
      <p:ext uri="{BB962C8B-B14F-4D97-AF65-F5344CB8AC3E}">
        <p14:creationId xmlns:p14="http://schemas.microsoft.com/office/powerpoint/2010/main" val="13597262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Merci pour votre écoute !!…"/>
          <p:cNvSpPr txBox="1">
            <a:spLocks noGrp="1"/>
          </p:cNvSpPr>
          <p:nvPr>
            <p:ph type="title"/>
          </p:nvPr>
        </p:nvSpPr>
        <p:spPr>
          <a:xfrm>
            <a:off x="525736" y="1636440"/>
            <a:ext cx="12225446" cy="1440159"/>
          </a:xfrm>
          <a:prstGeom prst="rect">
            <a:avLst/>
          </a:prstGeom>
        </p:spPr>
        <p:txBody>
          <a:bodyPr>
            <a:normAutofit fontScale="90000"/>
          </a:bodyPr>
          <a:lstStyle/>
          <a:p>
            <a:pPr>
              <a:defRPr>
                <a:solidFill>
                  <a:schemeClr val="accent1">
                    <a:hueOff val="114395"/>
                    <a:lumOff val="-24975"/>
                  </a:schemeClr>
                </a:solidFill>
              </a:defRPr>
            </a:pPr>
            <a:r>
              <a:rPr lang="fr-FR" sz="3200" b="1" dirty="0"/>
              <a:t>Manque de rigueur </a:t>
            </a:r>
            <a:r>
              <a:rPr lang="fr-FR" sz="3200" dirty="0"/>
              <a:t>dans l’application des procédures </a:t>
            </a:r>
            <a:br>
              <a:rPr lang="fr-FR" sz="3200" dirty="0"/>
            </a:br>
            <a:r>
              <a:rPr lang="fr-FR" sz="3200" dirty="0"/>
              <a:t>avant et pendant le vol :</a:t>
            </a:r>
            <a:br>
              <a:rPr lang="fr-FR" sz="3200" dirty="0"/>
            </a:br>
            <a:r>
              <a:rPr lang="fr-FR" sz="3200" dirty="0"/>
              <a:t> la radio</a:t>
            </a:r>
            <a:endParaRPr sz="4000" dirty="0"/>
          </a:p>
        </p:txBody>
      </p:sp>
      <p:sp>
        <p:nvSpPr>
          <p:cNvPr id="3" name="Rectangle 2"/>
          <p:cNvSpPr/>
          <p:nvPr/>
        </p:nvSpPr>
        <p:spPr>
          <a:xfrm>
            <a:off x="1173808" y="3292624"/>
            <a:ext cx="10657184" cy="4524315"/>
          </a:xfrm>
          <a:prstGeom prst="rect">
            <a:avLst/>
          </a:prstGeom>
        </p:spPr>
        <p:txBody>
          <a:bodyPr wrap="square">
            <a:spAutoFit/>
          </a:bodyPr>
          <a:lstStyle/>
          <a:p>
            <a:r>
              <a:rPr lang="fr-FR" dirty="0"/>
              <a:t>L'étude des CRESNA (</a:t>
            </a:r>
            <a:r>
              <a:rPr lang="fr-FR" dirty="0">
                <a:hlinkClick r:id="rId2"/>
              </a:rPr>
              <a:t>compte rendu d’évènement de sécurité</a:t>
            </a:r>
            <a:r>
              <a:rPr lang="fr-FR" dirty="0"/>
              <a:t>) met en évidence de nombreux problèmes liés à l'absence de contact radio avec des appareils circulant dans les volumes de responsabilité des AFIS. De nombreuses actions ont déjà été entreprises, que ce soit par le CNFAS, la DSAC, et les fédérations aéronautiques. Cependant, ces événements continuent de se produire.</a:t>
            </a:r>
          </a:p>
          <a:p>
            <a:r>
              <a:rPr lang="fr-FR" dirty="0"/>
              <a:t>Il faut continuer à les notifier, continuer et intensifier les actions vers les équipages à chaque fois que c'est possible.</a:t>
            </a:r>
          </a:p>
          <a:p>
            <a:r>
              <a:rPr lang="fr-FR" dirty="0"/>
              <a:t>Une vidéo intéressante sur les problèmes de communication radio est disponible sur le site du CNFAS :</a:t>
            </a:r>
          </a:p>
          <a:p>
            <a:r>
              <a:rPr lang="fr-FR" dirty="0">
                <a:hlinkClick r:id="rId3"/>
              </a:rPr>
              <a:t>https://www.securitedesvols.aero/productions/culture-aero/utilisation-defaillante-de-la-radio-et-quasi-collision</a:t>
            </a:r>
            <a:r>
              <a:rPr lang="fr-FR" dirty="0"/>
              <a:t> </a:t>
            </a:r>
          </a:p>
        </p:txBody>
      </p:sp>
      <p:sp>
        <p:nvSpPr>
          <p:cNvPr id="4" name="ZoneTexte 3"/>
          <p:cNvSpPr txBox="1"/>
          <p:nvPr/>
        </p:nvSpPr>
        <p:spPr>
          <a:xfrm>
            <a:off x="1893888" y="7867260"/>
            <a:ext cx="10225136" cy="1579920"/>
          </a:xfrm>
          <a:prstGeom prst="rect">
            <a:avLst/>
          </a:prstGeom>
          <a:ln/>
        </p:spPr>
        <p:style>
          <a:lnRef idx="3">
            <a:schemeClr val="lt1"/>
          </a:lnRef>
          <a:fillRef idx="1">
            <a:schemeClr val="accent3"/>
          </a:fillRef>
          <a:effectRef idx="1">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r>
              <a:rPr lang="fr-FR" dirty="0"/>
              <a:t>A retenir : lorsqu'on contacte un AFIS pendant les heures d'ouverture et qu'on ne reçoit pas de réponse, c'est qu'il y a un problème radio... Et qu'il faut donc mettre en œuvre tout ce qui est décrit dans la vidéo évoquée ci-dessus !</a:t>
            </a:r>
          </a:p>
        </p:txBody>
      </p:sp>
    </p:spTree>
    <p:extLst>
      <p:ext uri="{BB962C8B-B14F-4D97-AF65-F5344CB8AC3E}">
        <p14:creationId xmlns:p14="http://schemas.microsoft.com/office/powerpoint/2010/main" val="8647467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Bilan de l’accidentologie 2018"/>
          <p:cNvSpPr txBox="1">
            <a:spLocks noGrp="1"/>
          </p:cNvSpPr>
          <p:nvPr>
            <p:ph type="ctrTitle"/>
          </p:nvPr>
        </p:nvSpPr>
        <p:spPr>
          <a:xfrm>
            <a:off x="1605856" y="1499939"/>
            <a:ext cx="10464801" cy="1216621"/>
          </a:xfrm>
          <a:prstGeom prst="rect">
            <a:avLst/>
          </a:prstGeom>
        </p:spPr>
        <p:txBody>
          <a:bodyPr/>
          <a:lstStyle>
            <a:lvl1pPr defTabSz="414781">
              <a:defRPr sz="5680" b="1">
                <a:solidFill>
                  <a:schemeClr val="accent1">
                    <a:hueOff val="114395"/>
                    <a:lumOff val="-24975"/>
                  </a:schemeClr>
                </a:solidFill>
                <a:latin typeface="Helvetica Neue"/>
                <a:ea typeface="Helvetica Neue"/>
                <a:cs typeface="Helvetica Neue"/>
                <a:sym typeface="Helvetica Neue"/>
              </a:defRPr>
            </a:lvl1pPr>
          </a:lstStyle>
          <a:p>
            <a:r>
              <a:rPr lang="fr-FR"/>
              <a:t>REX</a:t>
            </a:r>
            <a:endParaRPr/>
          </a:p>
        </p:txBody>
      </p:sp>
      <p:sp>
        <p:nvSpPr>
          <p:cNvPr id="128" name="Préambule :…"/>
          <p:cNvSpPr txBox="1">
            <a:spLocks noGrp="1"/>
          </p:cNvSpPr>
          <p:nvPr>
            <p:ph type="subTitle" idx="1"/>
          </p:nvPr>
        </p:nvSpPr>
        <p:spPr>
          <a:xfrm>
            <a:off x="840657" y="2488842"/>
            <a:ext cx="11875499" cy="5978377"/>
          </a:xfrm>
          <a:prstGeom prst="rect">
            <a:avLst/>
          </a:prstGeom>
        </p:spPr>
        <p:txBody>
          <a:bodyPr/>
          <a:lstStyle/>
          <a:p>
            <a:pPr algn="l" defTabSz="531622">
              <a:defRPr sz="2548">
                <a:solidFill>
                  <a:schemeClr val="accent1">
                    <a:hueOff val="114395"/>
                    <a:lumOff val="-24975"/>
                  </a:schemeClr>
                </a:solidFill>
              </a:defRPr>
            </a:pPr>
            <a:endParaRPr dirty="0"/>
          </a:p>
          <a:p>
            <a:pPr marL="457200" indent="-457200" algn="l" defTabSz="531622">
              <a:buFont typeface="Arial" panose="020B0604020202020204" pitchFamily="34" charset="0"/>
              <a:buChar char="•"/>
              <a:defRPr sz="2548">
                <a:solidFill>
                  <a:schemeClr val="accent1">
                    <a:hueOff val="114395"/>
                    <a:lumOff val="-24975"/>
                  </a:schemeClr>
                </a:solidFill>
              </a:defRPr>
            </a:pPr>
            <a:r>
              <a:rPr sz="2800" dirty="0"/>
              <a:t>Augmentation des REX (</a:t>
            </a:r>
            <a:r>
              <a:rPr lang="fr-FR" sz="2800" dirty="0"/>
              <a:t>6 en 2019, 16 en 2020 , 12 en 2021, 23 en 2022, 6 en 2023</a:t>
            </a:r>
            <a:r>
              <a:rPr sz="2800" dirty="0"/>
              <a:t>)</a:t>
            </a:r>
            <a:endParaRPr lang="fr-FR" sz="2800" dirty="0"/>
          </a:p>
          <a:p>
            <a:pPr marL="457200" indent="-457200" algn="l" defTabSz="531622">
              <a:buFont typeface="Arial" panose="020B0604020202020204" pitchFamily="34" charset="0"/>
              <a:buChar char="•"/>
              <a:defRPr sz="2548">
                <a:solidFill>
                  <a:schemeClr val="accent1">
                    <a:hueOff val="114395"/>
                    <a:lumOff val="-24975"/>
                  </a:schemeClr>
                </a:solidFill>
              </a:defRPr>
            </a:pPr>
            <a:endParaRPr lang="fr-FR" sz="2800" dirty="0"/>
          </a:p>
          <a:p>
            <a:pPr marL="457200" indent="-457200" algn="l" defTabSz="531622">
              <a:buFont typeface="Arial" panose="020B0604020202020204" pitchFamily="34" charset="0"/>
              <a:buChar char="•"/>
              <a:defRPr sz="2548">
                <a:solidFill>
                  <a:schemeClr val="accent1">
                    <a:hueOff val="114395"/>
                    <a:lumOff val="-24975"/>
                  </a:schemeClr>
                </a:solidFill>
              </a:defRPr>
            </a:pPr>
            <a:r>
              <a:rPr lang="fr-FR" sz="2800" dirty="0"/>
              <a:t>A quoi ça sert le REX ? </a:t>
            </a:r>
            <a:r>
              <a:rPr lang="fr-FR" sz="2800" dirty="0">
                <a:hlinkClick r:id="rId2"/>
              </a:rPr>
              <a:t>https://ffplum.fr/securite/rex/liste-des-rex</a:t>
            </a:r>
            <a:r>
              <a:rPr lang="fr-FR" sz="2800" dirty="0"/>
              <a:t> </a:t>
            </a:r>
          </a:p>
          <a:p>
            <a:pPr marL="457200" indent="-457200" algn="l" defTabSz="531622">
              <a:buFont typeface="Arial" panose="020B0604020202020204" pitchFamily="34" charset="0"/>
              <a:buChar char="•"/>
              <a:defRPr sz="2548">
                <a:solidFill>
                  <a:schemeClr val="accent1">
                    <a:hueOff val="114395"/>
                    <a:lumOff val="-24975"/>
                  </a:schemeClr>
                </a:solidFill>
              </a:defRPr>
            </a:pPr>
            <a:endParaRPr lang="fr-FR" sz="2800" dirty="0"/>
          </a:p>
          <a:p>
            <a:pPr marL="457200" indent="-457200" algn="l" defTabSz="531622">
              <a:buFont typeface="Arial" panose="020B0604020202020204" pitchFamily="34" charset="0"/>
              <a:buChar char="•"/>
              <a:defRPr sz="2548">
                <a:solidFill>
                  <a:schemeClr val="accent1">
                    <a:hueOff val="114395"/>
                    <a:lumOff val="-24975"/>
                  </a:schemeClr>
                </a:solidFill>
              </a:defRPr>
            </a:pPr>
            <a:r>
              <a:rPr lang="fr-FR" sz="2800" dirty="0"/>
              <a:t>Comment faire un REX ? https://ffplum.fr/securite/rex</a:t>
            </a:r>
            <a:endParaRPr sz="2800" dirty="0"/>
          </a:p>
          <a:p>
            <a:pPr algn="l" defTabSz="531622">
              <a:defRPr sz="2548">
                <a:solidFill>
                  <a:schemeClr val="accent1">
                    <a:hueOff val="114395"/>
                    <a:lumOff val="-24975"/>
                  </a:schemeClr>
                </a:solidFill>
              </a:defRPr>
            </a:pPr>
            <a:endParaRPr dirty="0"/>
          </a:p>
          <a:p>
            <a:pPr algn="l" defTabSz="531622">
              <a:defRPr sz="2548">
                <a:solidFill>
                  <a:schemeClr val="accent1">
                    <a:hueOff val="114395"/>
                    <a:lumOff val="-24975"/>
                  </a:schemeClr>
                </a:solidFill>
              </a:defRPr>
            </a:pPr>
            <a:endParaRPr dirty="0"/>
          </a:p>
        </p:txBody>
      </p:sp>
      <p:pic>
        <p:nvPicPr>
          <p:cNvPr id="129" name="Image 5" descr="Image 5"/>
          <p:cNvPicPr>
            <a:picLocks noChangeAspect="1"/>
          </p:cNvPicPr>
          <p:nvPr/>
        </p:nvPicPr>
        <p:blipFill>
          <a:blip r:embed="rId3"/>
          <a:stretch>
            <a:fillRect/>
          </a:stretch>
        </p:blipFill>
        <p:spPr>
          <a:xfrm>
            <a:off x="404278" y="365600"/>
            <a:ext cx="1492039" cy="1500810"/>
          </a:xfrm>
          <a:prstGeom prst="rect">
            <a:avLst/>
          </a:prstGeom>
          <a:ln w="12700">
            <a:miter lim="400000"/>
          </a:ln>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9728" y="7248847"/>
            <a:ext cx="5715000" cy="187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a:extLst>
              <a:ext uri="{FF2B5EF4-FFF2-40B4-BE49-F238E27FC236}">
                <a16:creationId xmlns:a16="http://schemas.microsoft.com/office/drawing/2014/main" id="{2D249684-430B-4C19-C0A7-B03949902BCF}"/>
              </a:ext>
            </a:extLst>
          </p:cNvPr>
          <p:cNvSpPr>
            <a:spLocks noGrp="1"/>
          </p:cNvSpPr>
          <p:nvPr>
            <p:ph type="pic" idx="13"/>
          </p:nvPr>
        </p:nvSpPr>
        <p:spPr/>
        <p:txBody>
          <a:bodyPr/>
          <a:lstStyle/>
          <a:p>
            <a:endParaRPr lang="fr-FR"/>
          </a:p>
        </p:txBody>
      </p:sp>
      <p:sp>
        <p:nvSpPr>
          <p:cNvPr id="3" name="Titre 2">
            <a:extLst>
              <a:ext uri="{FF2B5EF4-FFF2-40B4-BE49-F238E27FC236}">
                <a16:creationId xmlns:a16="http://schemas.microsoft.com/office/drawing/2014/main" id="{978AD47A-8C2A-1498-AC22-819029B570B9}"/>
              </a:ext>
            </a:extLst>
          </p:cNvPr>
          <p:cNvSpPr>
            <a:spLocks noGrp="1"/>
          </p:cNvSpPr>
          <p:nvPr>
            <p:ph type="title"/>
          </p:nvPr>
        </p:nvSpPr>
        <p:spPr/>
        <p:txBody>
          <a:bodyPr/>
          <a:lstStyle/>
          <a:p>
            <a:endParaRPr lang="en-GB"/>
          </a:p>
        </p:txBody>
      </p:sp>
      <p:sp>
        <p:nvSpPr>
          <p:cNvPr id="4" name="Espace réservé du texte 3">
            <a:extLst>
              <a:ext uri="{FF2B5EF4-FFF2-40B4-BE49-F238E27FC236}">
                <a16:creationId xmlns:a16="http://schemas.microsoft.com/office/drawing/2014/main" id="{FCD4B205-B0C4-4179-7BF7-FD3F2147AF30}"/>
              </a:ext>
            </a:extLst>
          </p:cNvPr>
          <p:cNvSpPr>
            <a:spLocks noGrp="1"/>
          </p:cNvSpPr>
          <p:nvPr>
            <p:ph type="body" sz="quarter" idx="1"/>
          </p:nvPr>
        </p:nvSpPr>
        <p:spPr/>
        <p:txBody>
          <a:bodyPr/>
          <a:lstStyle/>
          <a:p>
            <a:endParaRPr lang="en-GB"/>
          </a:p>
        </p:txBody>
      </p:sp>
      <p:pic>
        <p:nvPicPr>
          <p:cNvPr id="6" name="Image 5">
            <a:extLst>
              <a:ext uri="{FF2B5EF4-FFF2-40B4-BE49-F238E27FC236}">
                <a16:creationId xmlns:a16="http://schemas.microsoft.com/office/drawing/2014/main" id="{4411EA7F-C0AE-423F-110C-E7F0E114541A}"/>
              </a:ext>
            </a:extLst>
          </p:cNvPr>
          <p:cNvPicPr>
            <a:picLocks noChangeAspect="1"/>
          </p:cNvPicPr>
          <p:nvPr/>
        </p:nvPicPr>
        <p:blipFill>
          <a:blip r:embed="rId2"/>
          <a:stretch>
            <a:fillRect/>
          </a:stretch>
        </p:blipFill>
        <p:spPr>
          <a:xfrm>
            <a:off x="392112" y="2212504"/>
            <a:ext cx="12220575" cy="6257925"/>
          </a:xfrm>
          <a:prstGeom prst="rect">
            <a:avLst/>
          </a:prstGeom>
        </p:spPr>
      </p:pic>
    </p:spTree>
    <p:extLst>
      <p:ext uri="{BB962C8B-B14F-4D97-AF65-F5344CB8AC3E}">
        <p14:creationId xmlns:p14="http://schemas.microsoft.com/office/powerpoint/2010/main" val="124275906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270000" y="3004592"/>
            <a:ext cx="10705008" cy="5136108"/>
          </a:xfrm>
        </p:spPr>
        <p:txBody>
          <a:bodyPr anchor="t">
            <a:normAutofit/>
          </a:bodyPr>
          <a:lstStyle/>
          <a:p>
            <a:pPr fontAlgn="b"/>
            <a:br>
              <a:rPr lang="fr-FR" sz="2400">
                <a:solidFill>
                  <a:srgbClr val="7030A0"/>
                </a:solidFill>
                <a:hlinkClick r:id="rId2" action="ppaction://hlinkfile"/>
              </a:rPr>
            </a:br>
            <a:br>
              <a:rPr lang="fr-FR" sz="1300"/>
            </a:br>
            <a:endParaRPr lang="fr-FR" sz="2200">
              <a:hlinkClick r:id="rId2" action="ppaction://hlinkfile"/>
            </a:endParaRPr>
          </a:p>
        </p:txBody>
      </p:sp>
      <p:sp>
        <p:nvSpPr>
          <p:cNvPr id="7" name="Merci pour votre écoute !!…"/>
          <p:cNvSpPr txBox="1">
            <a:spLocks/>
          </p:cNvSpPr>
          <p:nvPr/>
        </p:nvSpPr>
        <p:spPr>
          <a:xfrm>
            <a:off x="541651" y="916360"/>
            <a:ext cx="12225446" cy="1440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a:lstStyle>
          <a:p>
            <a:pPr hangingPunct="1">
              <a:defRPr>
                <a:solidFill>
                  <a:schemeClr val="accent1">
                    <a:hueOff val="114395"/>
                    <a:lumOff val="-24975"/>
                  </a:schemeClr>
                </a:solidFill>
              </a:defRPr>
            </a:pPr>
            <a:r>
              <a:rPr lang="fr-FR" sz="4000" b="1">
                <a:solidFill>
                  <a:schemeClr val="accent1">
                    <a:hueOff val="114395"/>
                    <a:lumOff val="-24975"/>
                  </a:schemeClr>
                </a:solidFill>
              </a:rPr>
              <a:t>Les performances ULM : diagramme de KOCH</a:t>
            </a:r>
            <a:endParaRPr lang="fr-FR" sz="4800">
              <a:solidFill>
                <a:schemeClr val="accent1">
                  <a:hueOff val="114395"/>
                  <a:lumOff val="-24975"/>
                </a:schemeClr>
              </a:solidFill>
            </a:endParaRPr>
          </a:p>
        </p:txBody>
      </p:sp>
      <p:sp>
        <p:nvSpPr>
          <p:cNvPr id="2" name="Espace réservé du texte 1"/>
          <p:cNvSpPr>
            <a:spLocks noGrp="1"/>
          </p:cNvSpPr>
          <p:nvPr>
            <p:ph type="body" sz="quarter" idx="1"/>
          </p:nvPr>
        </p:nvSpPr>
        <p:spPr/>
        <p:txBody>
          <a:bodyPr/>
          <a:lstStyle/>
          <a:p>
            <a:endParaRPr lang="fr-F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960" y="2716560"/>
            <a:ext cx="11745656" cy="6566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289920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Évènements recensés 2018"/>
          <p:cNvSpPr txBox="1">
            <a:spLocks noGrp="1"/>
          </p:cNvSpPr>
          <p:nvPr>
            <p:ph type="ctrTitle"/>
          </p:nvPr>
        </p:nvSpPr>
        <p:spPr>
          <a:xfrm>
            <a:off x="1410327" y="2023978"/>
            <a:ext cx="10464801" cy="978948"/>
          </a:xfrm>
          <a:prstGeom prst="rect">
            <a:avLst/>
          </a:prstGeom>
        </p:spPr>
        <p:txBody>
          <a:bodyPr>
            <a:noAutofit/>
          </a:bodyPr>
          <a:lstStyle>
            <a:lvl1pPr defTabSz="420624">
              <a:defRPr sz="5760" b="1">
                <a:solidFill>
                  <a:schemeClr val="accent1">
                    <a:hueOff val="114395"/>
                    <a:lumOff val="-24975"/>
                  </a:schemeClr>
                </a:solidFill>
                <a:latin typeface="Helvetica Neue"/>
                <a:ea typeface="Helvetica Neue"/>
                <a:cs typeface="Helvetica Neue"/>
                <a:sym typeface="Helvetica Neue"/>
              </a:defRPr>
            </a:lvl1pPr>
          </a:lstStyle>
          <a:p>
            <a:r>
              <a:rPr lang="fr-FR" sz="4000" dirty="0"/>
              <a:t>Le poids des ULM dans l’aviation Générale</a:t>
            </a:r>
            <a:endParaRPr sz="4000" dirty="0"/>
          </a:p>
        </p:txBody>
      </p:sp>
      <p:pic>
        <p:nvPicPr>
          <p:cNvPr id="2" name="Image 1"/>
          <p:cNvPicPr>
            <a:picLocks noChangeAspect="1"/>
          </p:cNvPicPr>
          <p:nvPr/>
        </p:nvPicPr>
        <p:blipFill>
          <a:blip r:embed="rId2"/>
          <a:stretch>
            <a:fillRect/>
          </a:stretch>
        </p:blipFill>
        <p:spPr>
          <a:xfrm>
            <a:off x="957784" y="2983601"/>
            <a:ext cx="11233618" cy="6635005"/>
          </a:xfrm>
          <a:prstGeom prst="rect">
            <a:avLst/>
          </a:prstGeom>
        </p:spPr>
      </p:pic>
    </p:spTree>
    <p:extLst>
      <p:ext uri="{BB962C8B-B14F-4D97-AF65-F5344CB8AC3E}">
        <p14:creationId xmlns:p14="http://schemas.microsoft.com/office/powerpoint/2010/main" val="3583958811"/>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525" y="1852786"/>
            <a:ext cx="10953750" cy="7704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re 2"/>
          <p:cNvSpPr>
            <a:spLocks noGrp="1"/>
          </p:cNvSpPr>
          <p:nvPr>
            <p:ph type="title"/>
          </p:nvPr>
        </p:nvSpPr>
        <p:spPr>
          <a:xfrm>
            <a:off x="1270000" y="3004592"/>
            <a:ext cx="10705008" cy="5136108"/>
          </a:xfrm>
        </p:spPr>
        <p:txBody>
          <a:bodyPr anchor="t">
            <a:normAutofit/>
          </a:bodyPr>
          <a:lstStyle/>
          <a:p>
            <a:pPr fontAlgn="b"/>
            <a:br>
              <a:rPr lang="fr-FR" sz="2400">
                <a:solidFill>
                  <a:srgbClr val="7030A0"/>
                </a:solidFill>
                <a:hlinkClick r:id="rId3" action="ppaction://hlinkfile"/>
              </a:rPr>
            </a:br>
            <a:br>
              <a:rPr lang="fr-FR" sz="1300"/>
            </a:br>
            <a:endParaRPr lang="fr-FR" sz="2200">
              <a:hlinkClick r:id="rId3" action="ppaction://hlinkfile"/>
            </a:endParaRPr>
          </a:p>
        </p:txBody>
      </p:sp>
    </p:spTree>
    <p:extLst>
      <p:ext uri="{BB962C8B-B14F-4D97-AF65-F5344CB8AC3E}">
        <p14:creationId xmlns:p14="http://schemas.microsoft.com/office/powerpoint/2010/main" val="17849335"/>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7463" y="1943286"/>
            <a:ext cx="10429875" cy="7637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re 2"/>
          <p:cNvSpPr>
            <a:spLocks noGrp="1"/>
          </p:cNvSpPr>
          <p:nvPr>
            <p:ph type="title"/>
          </p:nvPr>
        </p:nvSpPr>
        <p:spPr>
          <a:xfrm>
            <a:off x="1270000" y="2788568"/>
            <a:ext cx="10705008" cy="5136108"/>
          </a:xfrm>
        </p:spPr>
        <p:txBody>
          <a:bodyPr anchor="t">
            <a:normAutofit/>
          </a:bodyPr>
          <a:lstStyle/>
          <a:p>
            <a:pPr fontAlgn="b"/>
            <a:br>
              <a:rPr lang="fr-FR" sz="2400">
                <a:solidFill>
                  <a:srgbClr val="7030A0"/>
                </a:solidFill>
                <a:hlinkClick r:id="rId3" action="ppaction://hlinkfile"/>
              </a:rPr>
            </a:br>
            <a:br>
              <a:rPr lang="fr-FR" sz="1300"/>
            </a:br>
            <a:endParaRPr lang="fr-FR" sz="2200">
              <a:hlinkClick r:id="rId3" action="ppaction://hlinkfile"/>
            </a:endParaRPr>
          </a:p>
        </p:txBody>
      </p:sp>
    </p:spTree>
    <p:extLst>
      <p:ext uri="{BB962C8B-B14F-4D97-AF65-F5344CB8AC3E}">
        <p14:creationId xmlns:p14="http://schemas.microsoft.com/office/powerpoint/2010/main" val="781901434"/>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776" y="1930912"/>
            <a:ext cx="11521280" cy="2939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6" name="Merci pour votre écoute !!…"/>
          <p:cNvSpPr txBox="1">
            <a:spLocks noGrp="1"/>
          </p:cNvSpPr>
          <p:nvPr>
            <p:ph type="title"/>
          </p:nvPr>
        </p:nvSpPr>
        <p:spPr>
          <a:xfrm>
            <a:off x="541651" y="1420416"/>
            <a:ext cx="12225446" cy="1440159"/>
          </a:xfrm>
          <a:prstGeom prst="rect">
            <a:avLst/>
          </a:prstGeom>
        </p:spPr>
        <p:txBody>
          <a:bodyPr>
            <a:normAutofit/>
          </a:bodyPr>
          <a:lstStyle/>
          <a:p>
            <a:pPr>
              <a:defRPr>
                <a:solidFill>
                  <a:schemeClr val="accent1">
                    <a:hueOff val="114395"/>
                    <a:lumOff val="-24975"/>
                  </a:schemeClr>
                </a:solidFill>
              </a:defRPr>
            </a:pPr>
            <a:r>
              <a:rPr lang="fr-FR" sz="4000"/>
              <a:t>Rappelons-nous !</a:t>
            </a:r>
            <a:endParaRPr sz="4800"/>
          </a:p>
        </p:txBody>
      </p:sp>
      <p:sp>
        <p:nvSpPr>
          <p:cNvPr id="6" name="Rectangle 5"/>
          <p:cNvSpPr/>
          <p:nvPr/>
        </p:nvSpPr>
        <p:spPr>
          <a:xfrm>
            <a:off x="830378" y="5071120"/>
            <a:ext cx="11377264" cy="954107"/>
          </a:xfrm>
          <a:prstGeom prst="rect">
            <a:avLst/>
          </a:prstGeom>
        </p:spPr>
        <p:txBody>
          <a:bodyPr wrap="square">
            <a:spAutoFit/>
          </a:bodyPr>
          <a:lstStyle/>
          <a:p>
            <a:pPr marL="571500" indent="-571500" algn="l" defTabSz="508254">
              <a:buFont typeface="Wingdings" panose="05000000000000000000" pitchFamily="2" charset="2"/>
              <a:buChar char="ü"/>
              <a:defRPr sz="3218">
                <a:solidFill>
                  <a:schemeClr val="accent1">
                    <a:hueOff val="114395"/>
                    <a:lumOff val="-24975"/>
                  </a:schemeClr>
                </a:solidFill>
              </a:defRPr>
            </a:pPr>
            <a:r>
              <a:rPr lang="fr-FR" sz="2800" b="0" dirty="0"/>
              <a:t>Restons dans un domaine de vol connu: ne pas improviser, savoir renoncer !</a:t>
            </a:r>
            <a:endParaRPr lang="fr-FR" sz="2800" dirty="0"/>
          </a:p>
        </p:txBody>
      </p:sp>
      <p:sp>
        <p:nvSpPr>
          <p:cNvPr id="7" name="Rectangle 6"/>
          <p:cNvSpPr/>
          <p:nvPr/>
        </p:nvSpPr>
        <p:spPr>
          <a:xfrm>
            <a:off x="885776" y="6319063"/>
            <a:ext cx="11377264" cy="954107"/>
          </a:xfrm>
          <a:prstGeom prst="rect">
            <a:avLst/>
          </a:prstGeom>
        </p:spPr>
        <p:txBody>
          <a:bodyPr wrap="square">
            <a:spAutoFit/>
          </a:bodyPr>
          <a:lstStyle/>
          <a:p>
            <a:pPr marL="571500" indent="-571500" algn="l" defTabSz="508254">
              <a:buFont typeface="Wingdings" panose="05000000000000000000" pitchFamily="2" charset="2"/>
              <a:buChar char="ü"/>
              <a:defRPr sz="3218">
                <a:solidFill>
                  <a:schemeClr val="accent1">
                    <a:hueOff val="114395"/>
                    <a:lumOff val="-24975"/>
                  </a:schemeClr>
                </a:solidFill>
              </a:defRPr>
            </a:pPr>
            <a:r>
              <a:rPr lang="fr-FR" sz="2800" b="0"/>
              <a:t>En cas de doute on annule le vol ou on se rapproche de pilotes compétents ou d’instructeurs</a:t>
            </a:r>
            <a:endParaRPr lang="fr-FR" sz="2800"/>
          </a:p>
        </p:txBody>
      </p:sp>
      <p:sp>
        <p:nvSpPr>
          <p:cNvPr id="8" name="Rectangle 7"/>
          <p:cNvSpPr/>
          <p:nvPr/>
        </p:nvSpPr>
        <p:spPr>
          <a:xfrm>
            <a:off x="885776" y="7471191"/>
            <a:ext cx="11377264" cy="954107"/>
          </a:xfrm>
          <a:prstGeom prst="rect">
            <a:avLst/>
          </a:prstGeom>
        </p:spPr>
        <p:txBody>
          <a:bodyPr wrap="square">
            <a:spAutoFit/>
          </a:bodyPr>
          <a:lstStyle/>
          <a:p>
            <a:pPr marL="571500" indent="-571500" algn="l" defTabSz="508254">
              <a:buFont typeface="Wingdings" panose="05000000000000000000" pitchFamily="2" charset="2"/>
              <a:buChar char="ü"/>
              <a:defRPr sz="3218">
                <a:solidFill>
                  <a:schemeClr val="accent1">
                    <a:hueOff val="114395"/>
                    <a:lumOff val="-24975"/>
                  </a:schemeClr>
                </a:solidFill>
              </a:defRPr>
            </a:pPr>
            <a:r>
              <a:rPr lang="fr-FR" sz="2800" b="0"/>
              <a:t>Respecter le domaine de vol de la machine (vitesse de décrochage, VNO, etc…)</a:t>
            </a:r>
            <a:endParaRPr lang="fr-FR" sz="2800"/>
          </a:p>
        </p:txBody>
      </p:sp>
      <p:sp>
        <p:nvSpPr>
          <p:cNvPr id="9" name="Rectangle 8"/>
          <p:cNvSpPr/>
          <p:nvPr/>
        </p:nvSpPr>
        <p:spPr>
          <a:xfrm>
            <a:off x="885776" y="8551311"/>
            <a:ext cx="11377264" cy="954107"/>
          </a:xfrm>
          <a:prstGeom prst="rect">
            <a:avLst/>
          </a:prstGeom>
        </p:spPr>
        <p:txBody>
          <a:bodyPr wrap="square">
            <a:spAutoFit/>
          </a:bodyPr>
          <a:lstStyle/>
          <a:p>
            <a:pPr marL="571500" indent="-571500" algn="l" defTabSz="508254">
              <a:buFont typeface="Wingdings" panose="05000000000000000000" pitchFamily="2" charset="2"/>
              <a:buChar char="ü"/>
              <a:defRPr sz="3218">
                <a:solidFill>
                  <a:schemeClr val="accent1">
                    <a:hueOff val="114395"/>
                    <a:lumOff val="-24975"/>
                  </a:schemeClr>
                </a:solidFill>
              </a:defRPr>
            </a:pPr>
            <a:r>
              <a:rPr lang="fr-FR" sz="2800" b="0"/>
              <a:t>Favoriser les vols de reprise avec instructeur après un arrêt de vol prolongé (REV).</a:t>
            </a:r>
            <a:endParaRPr lang="fr-FR" sz="2800"/>
          </a:p>
        </p:txBody>
      </p:sp>
    </p:spTree>
    <p:extLst>
      <p:ext uri="{BB962C8B-B14F-4D97-AF65-F5344CB8AC3E}">
        <p14:creationId xmlns:p14="http://schemas.microsoft.com/office/powerpoint/2010/main" val="17369280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Merci pour votre écoute !!…"/>
          <p:cNvSpPr txBox="1">
            <a:spLocks noGrp="1"/>
          </p:cNvSpPr>
          <p:nvPr>
            <p:ph type="title"/>
          </p:nvPr>
        </p:nvSpPr>
        <p:spPr>
          <a:xfrm>
            <a:off x="541650" y="3425137"/>
            <a:ext cx="12841521" cy="3302001"/>
          </a:xfrm>
          <a:prstGeom prst="rect">
            <a:avLst/>
          </a:prstGeom>
        </p:spPr>
        <p:txBody>
          <a:bodyPr/>
          <a:lstStyle/>
          <a:p>
            <a:pPr>
              <a:defRPr>
                <a:solidFill>
                  <a:schemeClr val="accent1">
                    <a:hueOff val="114395"/>
                    <a:lumOff val="-24975"/>
                  </a:schemeClr>
                </a:solidFill>
              </a:defRPr>
            </a:pPr>
            <a:r>
              <a:t>Merci pour votre écoute !!</a:t>
            </a:r>
          </a:p>
          <a:p>
            <a:pPr>
              <a:defRPr>
                <a:solidFill>
                  <a:schemeClr val="accent1">
                    <a:hueOff val="114395"/>
                    <a:lumOff val="-24975"/>
                  </a:schemeClr>
                </a:solidFill>
              </a:defRPr>
            </a:pPr>
            <a:r>
              <a:t>Questions ??</a:t>
            </a:r>
          </a:p>
        </p:txBody>
      </p:sp>
      <p:sp>
        <p:nvSpPr>
          <p:cNvPr id="2" name="Rectangle 1"/>
          <p:cNvSpPr/>
          <p:nvPr/>
        </p:nvSpPr>
        <p:spPr>
          <a:xfrm>
            <a:off x="3818018" y="7253064"/>
            <a:ext cx="4576895" cy="769441"/>
          </a:xfrm>
          <a:prstGeom prst="rect">
            <a:avLst/>
          </a:prstGeom>
        </p:spPr>
        <p:txBody>
          <a:bodyPr wrap="none">
            <a:spAutoFit/>
          </a:bodyPr>
          <a:lstStyle/>
          <a:p>
            <a:r>
              <a:rPr lang="fr-FR" sz="4400" dirty="0"/>
              <a:t>FORUM SV 2024</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Merci pour votre écoute !!…"/>
          <p:cNvSpPr txBox="1">
            <a:spLocks noGrp="1"/>
          </p:cNvSpPr>
          <p:nvPr>
            <p:ph type="title"/>
          </p:nvPr>
        </p:nvSpPr>
        <p:spPr>
          <a:xfrm>
            <a:off x="541650" y="3425137"/>
            <a:ext cx="12841521" cy="3302001"/>
          </a:xfrm>
          <a:prstGeom prst="rect">
            <a:avLst/>
          </a:prstGeom>
        </p:spPr>
        <p:txBody>
          <a:bodyPr/>
          <a:lstStyle/>
          <a:p>
            <a:pPr>
              <a:defRPr>
                <a:solidFill>
                  <a:schemeClr val="accent1">
                    <a:hueOff val="114395"/>
                    <a:lumOff val="-24975"/>
                  </a:schemeClr>
                </a:solidFill>
              </a:defRPr>
            </a:pPr>
            <a:r>
              <a:rPr lang="fr-FR" dirty="0"/>
              <a:t>ANNEXES</a:t>
            </a:r>
            <a:endParaRPr dirty="0"/>
          </a:p>
        </p:txBody>
      </p:sp>
      <p:sp>
        <p:nvSpPr>
          <p:cNvPr id="2" name="Rectangle 1"/>
          <p:cNvSpPr/>
          <p:nvPr/>
        </p:nvSpPr>
        <p:spPr>
          <a:xfrm>
            <a:off x="3818018" y="7253064"/>
            <a:ext cx="4576895" cy="769441"/>
          </a:xfrm>
          <a:prstGeom prst="rect">
            <a:avLst/>
          </a:prstGeom>
        </p:spPr>
        <p:txBody>
          <a:bodyPr wrap="none">
            <a:spAutoFit/>
          </a:bodyPr>
          <a:lstStyle/>
          <a:p>
            <a:r>
              <a:rPr lang="fr-FR" sz="4400" dirty="0"/>
              <a:t>FORUM SV 2024</a:t>
            </a:r>
          </a:p>
        </p:txBody>
      </p:sp>
    </p:spTree>
    <p:extLst>
      <p:ext uri="{BB962C8B-B14F-4D97-AF65-F5344CB8AC3E}">
        <p14:creationId xmlns:p14="http://schemas.microsoft.com/office/powerpoint/2010/main" val="3482777216"/>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478064" y="2307767"/>
            <a:ext cx="4140877" cy="552011"/>
          </a:xfrm>
          <a:prstGeom prst="rect">
            <a:avLst/>
          </a:prstGeom>
          <a:noFill/>
        </p:spPr>
        <p:txBody>
          <a:bodyPr wrap="none" rtlCol="0">
            <a:spAutoFit/>
          </a:bodyPr>
          <a:lstStyle/>
          <a:p>
            <a:r>
              <a:rPr lang="fr-FR" sz="2987" dirty="0"/>
              <a:t>IMAGERIE MENTALE </a:t>
            </a:r>
          </a:p>
        </p:txBody>
      </p:sp>
      <p:sp>
        <p:nvSpPr>
          <p:cNvPr id="4" name="ZoneTexte 3">
            <a:extLst>
              <a:ext uri="{FF2B5EF4-FFF2-40B4-BE49-F238E27FC236}">
                <a16:creationId xmlns:a16="http://schemas.microsoft.com/office/drawing/2014/main" id="{5674FCCE-761A-8683-C723-E09223CA2ADD}"/>
              </a:ext>
            </a:extLst>
          </p:cNvPr>
          <p:cNvSpPr txBox="1"/>
          <p:nvPr/>
        </p:nvSpPr>
        <p:spPr>
          <a:xfrm>
            <a:off x="301209" y="3426595"/>
            <a:ext cx="5083443" cy="2031325"/>
          </a:xfrm>
          <a:prstGeom prst="rect">
            <a:avLst/>
          </a:prstGeom>
          <a:noFill/>
        </p:spPr>
        <p:txBody>
          <a:bodyPr wrap="none" rtlCol="0">
            <a:spAutoFit/>
          </a:bodyPr>
          <a:lstStyle/>
          <a:p>
            <a:r>
              <a:rPr lang="fr-FR" sz="1800" dirty="0"/>
              <a:t>AVANT LE VOL </a:t>
            </a:r>
            <a:r>
              <a:rPr lang="fr-FR" sz="1200" i="1" dirty="0"/>
              <a:t>(PRE ACTIVATION) </a:t>
            </a:r>
            <a:r>
              <a:rPr lang="fr-FR" sz="1800" dirty="0"/>
              <a:t>: </a:t>
            </a:r>
          </a:p>
          <a:p>
            <a:endParaRPr lang="fr-FR" sz="1800" dirty="0"/>
          </a:p>
          <a:p>
            <a:pPr marL="304810" indent="-304810">
              <a:buFont typeface="Arial" panose="020B0604020202020204" pitchFamily="34" charset="0"/>
              <a:buChar char="•"/>
            </a:pPr>
            <a:r>
              <a:rPr lang="fr-FR" sz="1800" dirty="0"/>
              <a:t>Pour avoir le bon geste.</a:t>
            </a:r>
          </a:p>
          <a:p>
            <a:endParaRPr lang="fr-FR" sz="1800" dirty="0"/>
          </a:p>
          <a:p>
            <a:pPr marL="304810" indent="-304810">
              <a:buFont typeface="Arial" panose="020B0604020202020204" pitchFamily="34" charset="0"/>
              <a:buChar char="•"/>
            </a:pPr>
            <a:r>
              <a:rPr lang="fr-FR" sz="1800" dirty="0"/>
              <a:t>Pour imprimer la mémoire musculaire. </a:t>
            </a:r>
          </a:p>
          <a:p>
            <a:endParaRPr lang="fr-FR" sz="1800" dirty="0"/>
          </a:p>
          <a:p>
            <a:pPr marL="304810" indent="-304810">
              <a:buFont typeface="Arial" panose="020B0604020202020204" pitchFamily="34" charset="0"/>
              <a:buChar char="•"/>
            </a:pPr>
            <a:r>
              <a:rPr lang="fr-FR" sz="1800" dirty="0"/>
              <a:t>Pour appliquer une procédure d’urgence. </a:t>
            </a:r>
          </a:p>
        </p:txBody>
      </p:sp>
      <p:sp>
        <p:nvSpPr>
          <p:cNvPr id="6" name="ZoneTexte 5">
            <a:extLst>
              <a:ext uri="{FF2B5EF4-FFF2-40B4-BE49-F238E27FC236}">
                <a16:creationId xmlns:a16="http://schemas.microsoft.com/office/drawing/2014/main" id="{EF7DD6EA-E55C-1803-4072-DEAA1AB3BAE1}"/>
              </a:ext>
            </a:extLst>
          </p:cNvPr>
          <p:cNvSpPr txBox="1"/>
          <p:nvPr/>
        </p:nvSpPr>
        <p:spPr>
          <a:xfrm>
            <a:off x="6299181" y="3426595"/>
            <a:ext cx="6763390" cy="2031325"/>
          </a:xfrm>
          <a:prstGeom prst="rect">
            <a:avLst/>
          </a:prstGeom>
          <a:noFill/>
        </p:spPr>
        <p:txBody>
          <a:bodyPr wrap="none" rtlCol="0">
            <a:spAutoFit/>
          </a:bodyPr>
          <a:lstStyle/>
          <a:p>
            <a:r>
              <a:rPr lang="fr-FR" sz="1800" dirty="0"/>
              <a:t>APRES LE VOL  (AMELIORATION) : </a:t>
            </a:r>
          </a:p>
          <a:p>
            <a:endParaRPr lang="fr-FR" sz="1800" dirty="0"/>
          </a:p>
          <a:p>
            <a:pPr marL="304810" indent="-304810">
              <a:buFont typeface="Arial" panose="020B0604020202020204" pitchFamily="34" charset="0"/>
              <a:buChar char="•"/>
            </a:pPr>
            <a:r>
              <a:rPr lang="fr-FR" sz="1800" dirty="0"/>
              <a:t>Pour corriger, détecter une erreur de gestuel.</a:t>
            </a:r>
          </a:p>
          <a:p>
            <a:endParaRPr lang="fr-FR" sz="1800" dirty="0"/>
          </a:p>
          <a:p>
            <a:pPr marL="304810" indent="-304810">
              <a:buFont typeface="Arial" panose="020B0604020202020204" pitchFamily="34" charset="0"/>
              <a:buChar char="•"/>
            </a:pPr>
            <a:r>
              <a:rPr lang="fr-FR" sz="1800" dirty="0"/>
              <a:t>Pour améliorer le mouvement et  la mémoire musculaire. </a:t>
            </a:r>
          </a:p>
          <a:p>
            <a:endParaRPr lang="fr-FR" sz="1800" dirty="0"/>
          </a:p>
          <a:p>
            <a:pPr marL="304810" indent="-304810">
              <a:buFont typeface="Arial" panose="020B0604020202020204" pitchFamily="34" charset="0"/>
              <a:buChar char="•"/>
            </a:pPr>
            <a:r>
              <a:rPr lang="fr-FR" sz="1800" dirty="0"/>
              <a:t>Pour débriefer une partie technique du vol </a:t>
            </a:r>
          </a:p>
        </p:txBody>
      </p:sp>
      <p:sp>
        <p:nvSpPr>
          <p:cNvPr id="7" name="ZoneTexte 6">
            <a:extLst>
              <a:ext uri="{FF2B5EF4-FFF2-40B4-BE49-F238E27FC236}">
                <a16:creationId xmlns:a16="http://schemas.microsoft.com/office/drawing/2014/main" id="{3AA4E53A-FB57-9FBE-ADF5-7A7A942F3DC3}"/>
              </a:ext>
            </a:extLst>
          </p:cNvPr>
          <p:cNvSpPr txBox="1"/>
          <p:nvPr/>
        </p:nvSpPr>
        <p:spPr>
          <a:xfrm>
            <a:off x="-148324" y="6448427"/>
            <a:ext cx="13193034" cy="617733"/>
          </a:xfrm>
          <a:prstGeom prst="rect">
            <a:avLst/>
          </a:prstGeom>
          <a:noFill/>
        </p:spPr>
        <p:txBody>
          <a:bodyPr wrap="none" rtlCol="0">
            <a:spAutoFit/>
          </a:bodyPr>
          <a:lstStyle/>
          <a:p>
            <a:r>
              <a:rPr lang="fr-FR" sz="1707" dirty="0"/>
              <a:t>En sport ou n’importe quelle autre discipline, pour ancrer un nouveau mouvement il faut le répéter un certain nombre de fois.</a:t>
            </a:r>
          </a:p>
          <a:p>
            <a:pPr algn="ctr"/>
            <a:r>
              <a:rPr lang="fr-FR" sz="1707" dirty="0"/>
              <a:t>ENCRAGE MÉMOIRE PROCEDURAL </a:t>
            </a:r>
          </a:p>
        </p:txBody>
      </p:sp>
      <p:sp>
        <p:nvSpPr>
          <p:cNvPr id="8" name="ZoneTexte 7">
            <a:extLst>
              <a:ext uri="{FF2B5EF4-FFF2-40B4-BE49-F238E27FC236}">
                <a16:creationId xmlns:a16="http://schemas.microsoft.com/office/drawing/2014/main" id="{7BAB292F-940A-DD2D-6478-FF28AE30F314}"/>
              </a:ext>
            </a:extLst>
          </p:cNvPr>
          <p:cNvSpPr txBox="1"/>
          <p:nvPr/>
        </p:nvSpPr>
        <p:spPr>
          <a:xfrm>
            <a:off x="1946533" y="7808929"/>
            <a:ext cx="9804287" cy="486287"/>
          </a:xfrm>
          <a:prstGeom prst="rect">
            <a:avLst/>
          </a:prstGeom>
          <a:noFill/>
        </p:spPr>
        <p:txBody>
          <a:bodyPr wrap="none" rtlCol="0">
            <a:spAutoFit/>
          </a:bodyPr>
          <a:lstStyle/>
          <a:p>
            <a:r>
              <a:rPr lang="fr-FR" sz="2560" dirty="0"/>
              <a:t>Cette perspective fait appel aux cinq sens et à la kinesthésie. </a:t>
            </a:r>
          </a:p>
        </p:txBody>
      </p:sp>
      <p:pic>
        <p:nvPicPr>
          <p:cNvPr id="10" name="Image 9">
            <a:extLst>
              <a:ext uri="{FF2B5EF4-FFF2-40B4-BE49-F238E27FC236}">
                <a16:creationId xmlns:a16="http://schemas.microsoft.com/office/drawing/2014/main" id="{E6A41922-5DE7-F618-5466-3DEDD15707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3280" y="1338992"/>
            <a:ext cx="1872074" cy="1505980"/>
          </a:xfrm>
          <a:prstGeom prst="rect">
            <a:avLst/>
          </a:prstGeom>
          <a:effectLst>
            <a:softEdge rad="127000"/>
          </a:effectLst>
        </p:spPr>
      </p:pic>
      <p:pic>
        <p:nvPicPr>
          <p:cNvPr id="12" name="Image 11" descr="Une image contenant texte, extérieur, bras&#10;&#10;Description générée automatiquement">
            <a:extLst>
              <a:ext uri="{FF2B5EF4-FFF2-40B4-BE49-F238E27FC236}">
                <a16:creationId xmlns:a16="http://schemas.microsoft.com/office/drawing/2014/main" id="{1FB5CFCB-A9F0-9ECE-77A3-0DBBB2B86F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923" y="7208519"/>
            <a:ext cx="1670818" cy="1270964"/>
          </a:xfrm>
          <a:prstGeom prst="rect">
            <a:avLst/>
          </a:prstGeom>
          <a:effectLst>
            <a:softEdge rad="127000"/>
          </a:effectLst>
        </p:spPr>
      </p:pic>
    </p:spTree>
    <p:extLst>
      <p:ext uri="{BB962C8B-B14F-4D97-AF65-F5344CB8AC3E}">
        <p14:creationId xmlns:p14="http://schemas.microsoft.com/office/powerpoint/2010/main" val="3192638"/>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541960" y="8453556"/>
            <a:ext cx="7058343" cy="552011"/>
          </a:xfrm>
          <a:prstGeom prst="rect">
            <a:avLst/>
          </a:prstGeom>
          <a:noFill/>
        </p:spPr>
        <p:txBody>
          <a:bodyPr wrap="none" rtlCol="0">
            <a:spAutoFit/>
          </a:bodyPr>
          <a:lstStyle/>
          <a:p>
            <a:r>
              <a:rPr lang="fr-FR" sz="2987" dirty="0"/>
              <a:t>UN NOUVEL OUTILS PEDAGOGIQUE </a:t>
            </a:r>
          </a:p>
        </p:txBody>
      </p:sp>
      <p:sp>
        <p:nvSpPr>
          <p:cNvPr id="8" name="ZoneTexte 7">
            <a:extLst>
              <a:ext uri="{FF2B5EF4-FFF2-40B4-BE49-F238E27FC236}">
                <a16:creationId xmlns:a16="http://schemas.microsoft.com/office/drawing/2014/main" id="{7BAB292F-940A-DD2D-6478-FF28AE30F314}"/>
              </a:ext>
            </a:extLst>
          </p:cNvPr>
          <p:cNvSpPr txBox="1"/>
          <p:nvPr/>
        </p:nvSpPr>
        <p:spPr>
          <a:xfrm>
            <a:off x="165696" y="2868101"/>
            <a:ext cx="11028119" cy="880241"/>
          </a:xfrm>
          <a:prstGeom prst="rect">
            <a:avLst/>
          </a:prstGeom>
          <a:noFill/>
        </p:spPr>
        <p:txBody>
          <a:bodyPr wrap="square" rtlCol="0">
            <a:spAutoFit/>
          </a:bodyPr>
          <a:lstStyle/>
          <a:p>
            <a:r>
              <a:rPr lang="fr-FR" sz="2560" dirty="0"/>
              <a:t>La visualisation et la répétition mentale est un outils pédagogique puissants de simulations et d’entrainement.  </a:t>
            </a:r>
          </a:p>
        </p:txBody>
      </p:sp>
      <p:pic>
        <p:nvPicPr>
          <p:cNvPr id="10" name="Image 9">
            <a:extLst>
              <a:ext uri="{FF2B5EF4-FFF2-40B4-BE49-F238E27FC236}">
                <a16:creationId xmlns:a16="http://schemas.microsoft.com/office/drawing/2014/main" id="{E6A41922-5DE7-F618-5466-3DEDD15707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3280" y="1338992"/>
            <a:ext cx="1872074" cy="1505980"/>
          </a:xfrm>
          <a:prstGeom prst="rect">
            <a:avLst/>
          </a:prstGeom>
          <a:effectLst>
            <a:softEdge rad="127000"/>
          </a:effectLst>
        </p:spPr>
      </p:pic>
      <p:graphicFrame>
        <p:nvGraphicFramePr>
          <p:cNvPr id="14" name="ZoneTexte 1">
            <a:extLst>
              <a:ext uri="{FF2B5EF4-FFF2-40B4-BE49-F238E27FC236}">
                <a16:creationId xmlns:a16="http://schemas.microsoft.com/office/drawing/2014/main" id="{F52FC637-25EA-7342-9CD5-8881E20B0B41}"/>
              </a:ext>
            </a:extLst>
          </p:cNvPr>
          <p:cNvGraphicFramePr/>
          <p:nvPr/>
        </p:nvGraphicFramePr>
        <p:xfrm>
          <a:off x="512064" y="3878329"/>
          <a:ext cx="10924700" cy="43663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ZoneTexte 1">
            <a:extLst>
              <a:ext uri="{FF2B5EF4-FFF2-40B4-BE49-F238E27FC236}">
                <a16:creationId xmlns:a16="http://schemas.microsoft.com/office/drawing/2014/main" id="{DE2F9CE1-22B7-FB68-CBF9-132D4F6AA16F}"/>
              </a:ext>
            </a:extLst>
          </p:cNvPr>
          <p:cNvSpPr txBox="1"/>
          <p:nvPr/>
        </p:nvSpPr>
        <p:spPr>
          <a:xfrm>
            <a:off x="3478064" y="2045354"/>
            <a:ext cx="4140877" cy="552011"/>
          </a:xfrm>
          <a:prstGeom prst="rect">
            <a:avLst/>
          </a:prstGeom>
          <a:noFill/>
        </p:spPr>
        <p:txBody>
          <a:bodyPr wrap="none" rtlCol="0">
            <a:spAutoFit/>
          </a:bodyPr>
          <a:lstStyle/>
          <a:p>
            <a:r>
              <a:rPr lang="fr-FR" sz="2987" dirty="0"/>
              <a:t>IMAGERIE MENTALE </a:t>
            </a:r>
          </a:p>
        </p:txBody>
      </p:sp>
    </p:spTree>
    <p:extLst>
      <p:ext uri="{BB962C8B-B14F-4D97-AF65-F5344CB8AC3E}">
        <p14:creationId xmlns:p14="http://schemas.microsoft.com/office/powerpoint/2010/main" val="4048184416"/>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apture d’écran 2020-06-04 à 21.01.2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327" y="1508949"/>
            <a:ext cx="1184304" cy="775923"/>
          </a:xfrm>
          <a:prstGeom prst="rect">
            <a:avLst/>
          </a:prstGeom>
        </p:spPr>
      </p:pic>
      <p:sp>
        <p:nvSpPr>
          <p:cNvPr id="4" name="ZoneTexte 3"/>
          <p:cNvSpPr txBox="1"/>
          <p:nvPr/>
        </p:nvSpPr>
        <p:spPr>
          <a:xfrm>
            <a:off x="4597148" y="1828012"/>
            <a:ext cx="3991797" cy="617541"/>
          </a:xfrm>
          <a:prstGeom prst="rect">
            <a:avLst/>
          </a:prstGeom>
          <a:noFill/>
        </p:spPr>
        <p:txBody>
          <a:bodyPr wrap="none" rtlCol="0">
            <a:spAutoFit/>
          </a:bodyPr>
          <a:lstStyle/>
          <a:p>
            <a:r>
              <a:rPr lang="fr-FR" sz="3413" dirty="0">
                <a:latin typeface="Monaco"/>
                <a:cs typeface="Monaco"/>
              </a:rPr>
              <a:t>REPETITION MENTAL</a:t>
            </a:r>
          </a:p>
        </p:txBody>
      </p:sp>
      <p:sp>
        <p:nvSpPr>
          <p:cNvPr id="2" name="Rectangle 1"/>
          <p:cNvSpPr/>
          <p:nvPr/>
        </p:nvSpPr>
        <p:spPr>
          <a:xfrm>
            <a:off x="1821880" y="2643496"/>
            <a:ext cx="9166292" cy="486287"/>
          </a:xfrm>
          <a:prstGeom prst="rect">
            <a:avLst/>
          </a:prstGeom>
        </p:spPr>
        <p:txBody>
          <a:bodyPr wrap="none">
            <a:spAutoFit/>
          </a:bodyPr>
          <a:lstStyle/>
          <a:p>
            <a:r>
              <a:rPr lang="fr-FR" sz="2560" dirty="0">
                <a:hlinkClick r:id="rId4"/>
              </a:rPr>
              <a:t>Vidéo : https://www.youtube.com/watch?v=zYabRkWjZkA</a:t>
            </a:r>
            <a:endParaRPr lang="fr-FR" sz="2560" dirty="0"/>
          </a:p>
        </p:txBody>
      </p:sp>
      <p:pic>
        <p:nvPicPr>
          <p:cNvPr id="6" name="Image 5" descr="Capture d’écran 2022-01-06 à 16.08.15.png"/>
          <p:cNvPicPr>
            <a:picLocks noChangeAspect="1"/>
          </p:cNvPicPr>
          <p:nvPr/>
        </p:nvPicPr>
        <p:blipFill rotWithShape="1">
          <a:blip r:embed="rId5">
            <a:extLst>
              <a:ext uri="{28A0092B-C50C-407E-A947-70E740481C1C}">
                <a14:useLocalDpi xmlns:a14="http://schemas.microsoft.com/office/drawing/2010/main" val="0"/>
              </a:ext>
            </a:extLst>
          </a:blip>
          <a:srcRect l="4312" t="4938" r="3924" b="2469"/>
          <a:stretch/>
        </p:blipFill>
        <p:spPr>
          <a:xfrm>
            <a:off x="2203592" y="3327726"/>
            <a:ext cx="8976924" cy="5062175"/>
          </a:xfrm>
          <a:prstGeom prst="rect">
            <a:avLst/>
          </a:prstGeom>
        </p:spPr>
      </p:pic>
    </p:spTree>
    <p:extLst>
      <p:ext uri="{BB962C8B-B14F-4D97-AF65-F5344CB8AC3E}">
        <p14:creationId xmlns:p14="http://schemas.microsoft.com/office/powerpoint/2010/main" val="270784836"/>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Que faire suite à un incident ou un accident dans votre région ?…"/>
          <p:cNvSpPr txBox="1">
            <a:spLocks noGrp="1"/>
          </p:cNvSpPr>
          <p:nvPr>
            <p:ph type="subTitle" idx="1"/>
          </p:nvPr>
        </p:nvSpPr>
        <p:spPr>
          <a:xfrm>
            <a:off x="6358384" y="4179165"/>
            <a:ext cx="6431854" cy="5256584"/>
          </a:xfrm>
          <a:prstGeom prst="rect">
            <a:avLst/>
          </a:prstGeom>
        </p:spPr>
        <p:txBody>
          <a:bodyPr>
            <a:normAutofit/>
          </a:bodyPr>
          <a:lstStyle/>
          <a:p>
            <a:r>
              <a:rPr lang="fr-FR" sz="2400" b="1" dirty="0"/>
              <a:t>Vos correspondants régionaux :</a:t>
            </a:r>
          </a:p>
          <a:p>
            <a:r>
              <a:rPr lang="fr-FR" sz="2400" b="1" dirty="0"/>
              <a:t>Thierry DUPONT : </a:t>
            </a:r>
            <a:r>
              <a:rPr lang="fr-FR" sz="2400" b="1" dirty="0">
                <a:hlinkClick r:id="rId2"/>
              </a:rPr>
              <a:t>dupont.thierry.eric@gmail.com</a:t>
            </a:r>
            <a:r>
              <a:rPr lang="fr-FR" sz="2400" b="1" dirty="0"/>
              <a:t> / </a:t>
            </a:r>
            <a:r>
              <a:rPr lang="fr-FR" sz="2400" dirty="0"/>
              <a:t>tel : 0656779004</a:t>
            </a:r>
            <a:endParaRPr lang="fr-FR" sz="2400" b="1" dirty="0"/>
          </a:p>
          <a:p>
            <a:r>
              <a:rPr lang="fr-FR" sz="2400" b="1" dirty="0"/>
              <a:t>Alain BLASQUEZ : </a:t>
            </a:r>
            <a:r>
              <a:rPr lang="fr-FR" sz="2400" b="1" dirty="0">
                <a:hlinkClick r:id="rId3"/>
              </a:rPr>
              <a:t>eraitec.pab@gmail.com</a:t>
            </a:r>
            <a:r>
              <a:rPr lang="fr-FR" sz="2400" b="1" dirty="0"/>
              <a:t> / </a:t>
            </a:r>
            <a:r>
              <a:rPr lang="fr-FR" sz="2400" dirty="0"/>
              <a:t>Tel : 0609771951</a:t>
            </a:r>
            <a:r>
              <a:rPr lang="fr-FR" sz="2400" b="1" dirty="0"/>
              <a:t> </a:t>
            </a:r>
            <a:endParaRPr sz="4000" dirty="0"/>
          </a:p>
        </p:txBody>
      </p:sp>
      <p:pic>
        <p:nvPicPr>
          <p:cNvPr id="3" name="Image 2"/>
          <p:cNvPicPr>
            <a:picLocks noChangeAspect="1"/>
          </p:cNvPicPr>
          <p:nvPr/>
        </p:nvPicPr>
        <p:blipFill>
          <a:blip r:embed="rId4"/>
          <a:stretch>
            <a:fillRect/>
          </a:stretch>
        </p:blipFill>
        <p:spPr>
          <a:xfrm>
            <a:off x="885776" y="1636440"/>
            <a:ext cx="5102721" cy="7800975"/>
          </a:xfrm>
          <a:prstGeom prst="rect">
            <a:avLst/>
          </a:prstGeom>
        </p:spPr>
      </p:pic>
      <p:sp>
        <p:nvSpPr>
          <p:cNvPr id="5" name="Rectangle 4"/>
          <p:cNvSpPr/>
          <p:nvPr/>
        </p:nvSpPr>
        <p:spPr>
          <a:xfrm>
            <a:off x="6934448" y="2212504"/>
            <a:ext cx="7056784" cy="646331"/>
          </a:xfrm>
          <a:prstGeom prst="rect">
            <a:avLst/>
          </a:prstGeom>
        </p:spPr>
        <p:txBody>
          <a:bodyPr wrap="square">
            <a:spAutoFit/>
          </a:bodyPr>
          <a:lstStyle/>
          <a:p>
            <a:pPr algn="l" defTabSz="508254">
              <a:defRPr sz="3218">
                <a:solidFill>
                  <a:schemeClr val="accent1">
                    <a:hueOff val="114395"/>
                    <a:lumOff val="-24975"/>
                  </a:schemeClr>
                </a:solidFill>
              </a:defRPr>
            </a:pPr>
            <a:r>
              <a:rPr lang="fr-FR" sz="3600" b="0" dirty="0"/>
              <a:t>Que faire en cas d’urgence ?</a:t>
            </a:r>
            <a:endParaRPr lang="fr-FR" sz="36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Merci pour votre écoute !!…"/>
          <p:cNvSpPr txBox="1">
            <a:spLocks noGrp="1"/>
          </p:cNvSpPr>
          <p:nvPr>
            <p:ph type="title"/>
          </p:nvPr>
        </p:nvSpPr>
        <p:spPr>
          <a:xfrm>
            <a:off x="541651" y="1420416"/>
            <a:ext cx="12225446" cy="1440159"/>
          </a:xfrm>
          <a:prstGeom prst="rect">
            <a:avLst/>
          </a:prstGeom>
        </p:spPr>
        <p:txBody>
          <a:bodyPr>
            <a:normAutofit/>
          </a:bodyPr>
          <a:lstStyle/>
          <a:p>
            <a:pPr>
              <a:defRPr>
                <a:solidFill>
                  <a:schemeClr val="accent1">
                    <a:hueOff val="114395"/>
                    <a:lumOff val="-24975"/>
                  </a:schemeClr>
                </a:solidFill>
              </a:defRPr>
            </a:pPr>
            <a:r>
              <a:rPr lang="fr-FR" sz="4000"/>
              <a:t>Rappelons-nous !</a:t>
            </a:r>
            <a:endParaRPr sz="480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6877" y="3309938"/>
            <a:ext cx="11054195" cy="5023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510580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Évènements recensés 2018"/>
          <p:cNvSpPr txBox="1">
            <a:spLocks noGrp="1"/>
          </p:cNvSpPr>
          <p:nvPr>
            <p:ph type="ctrTitle"/>
          </p:nvPr>
        </p:nvSpPr>
        <p:spPr>
          <a:xfrm>
            <a:off x="1101800" y="2233056"/>
            <a:ext cx="10464801" cy="978948"/>
          </a:xfrm>
          <a:prstGeom prst="rect">
            <a:avLst/>
          </a:prstGeom>
        </p:spPr>
        <p:txBody>
          <a:bodyPr>
            <a:noAutofit/>
          </a:bodyPr>
          <a:lstStyle>
            <a:lvl1pPr defTabSz="420624">
              <a:defRPr sz="5760" b="1">
                <a:solidFill>
                  <a:schemeClr val="accent1">
                    <a:hueOff val="114395"/>
                    <a:lumOff val="-24975"/>
                  </a:schemeClr>
                </a:solidFill>
                <a:latin typeface="Helvetica Neue"/>
                <a:ea typeface="Helvetica Neue"/>
                <a:cs typeface="Helvetica Neue"/>
                <a:sym typeface="Helvetica Neue"/>
              </a:defRPr>
            </a:lvl1pPr>
          </a:lstStyle>
          <a:p>
            <a:r>
              <a:rPr lang="fr-FR" sz="4000" dirty="0"/>
              <a:t>Accidents mortels ULM en 2023 – l’analyse du BEA</a:t>
            </a:r>
            <a:endParaRPr sz="4000" dirty="0"/>
          </a:p>
        </p:txBody>
      </p:sp>
      <p:sp>
        <p:nvSpPr>
          <p:cNvPr id="7" name="ZoneTexte 6">
            <a:extLst>
              <a:ext uri="{FF2B5EF4-FFF2-40B4-BE49-F238E27FC236}">
                <a16:creationId xmlns:a16="http://schemas.microsoft.com/office/drawing/2014/main" id="{6387A657-9BA7-D60E-28E3-2E75DDD323AB}"/>
              </a:ext>
            </a:extLst>
          </p:cNvPr>
          <p:cNvSpPr txBox="1"/>
          <p:nvPr/>
        </p:nvSpPr>
        <p:spPr>
          <a:xfrm>
            <a:off x="680623" y="3376821"/>
            <a:ext cx="11643553" cy="4524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fr-FR" b="0" i="0" dirty="0">
                <a:solidFill>
                  <a:srgbClr val="393939"/>
                </a:solidFill>
                <a:effectLst/>
                <a:latin typeface="Open Sans" panose="020B0606030504020204" pitchFamily="34" charset="0"/>
              </a:rPr>
              <a:t>La politique du BEA depuis 2015 est de conduire également des enquêtes sur les accidents d’ULM lors desquels des personnes sont mortellement blessées. Ce bilan est ainsi limité aux accidents mortels.</a:t>
            </a:r>
          </a:p>
          <a:p>
            <a:pPr algn="l"/>
            <a:endParaRPr lang="fr-FR" b="0" i="0" dirty="0">
              <a:solidFill>
                <a:srgbClr val="393939"/>
              </a:solidFill>
              <a:effectLst/>
              <a:latin typeface="Open Sans" panose="020B0606030504020204" pitchFamily="34" charset="0"/>
            </a:endParaRPr>
          </a:p>
          <a:p>
            <a:pPr algn="l"/>
            <a:r>
              <a:rPr lang="fr-FR" b="0" i="0" dirty="0">
                <a:solidFill>
                  <a:srgbClr val="393939"/>
                </a:solidFill>
                <a:effectLst/>
                <a:latin typeface="Open Sans" panose="020B0606030504020204" pitchFamily="34" charset="0"/>
              </a:rPr>
              <a:t>En 2023, le BEA a publié </a:t>
            </a:r>
            <a:r>
              <a:rPr lang="fr-FR" i="0" dirty="0">
                <a:solidFill>
                  <a:srgbClr val="393939"/>
                </a:solidFill>
                <a:effectLst/>
                <a:latin typeface="Open Sans" panose="020B0606030504020204" pitchFamily="34" charset="0"/>
              </a:rPr>
              <a:t>25 rapports relatifs à des accidents mortels d’ULM </a:t>
            </a:r>
            <a:r>
              <a:rPr lang="fr-FR" b="0" i="0" dirty="0">
                <a:solidFill>
                  <a:srgbClr val="393939"/>
                </a:solidFill>
                <a:effectLst/>
                <a:latin typeface="Open Sans" panose="020B0606030504020204" pitchFamily="34" charset="0"/>
              </a:rPr>
              <a:t>survenus entre 2020 et 2023 et dont la répartition par classe est la suivante :</a:t>
            </a:r>
          </a:p>
          <a:p>
            <a:pPr algn="l">
              <a:buFont typeface="Arial" panose="020B0604020202020204" pitchFamily="34" charset="0"/>
              <a:buChar char="•"/>
            </a:pPr>
            <a:r>
              <a:rPr lang="fr-FR" dirty="0">
                <a:solidFill>
                  <a:srgbClr val="FF0000"/>
                </a:solidFill>
                <a:latin typeface="Open Sans" panose="020B0606030504020204" pitchFamily="34" charset="0"/>
              </a:rPr>
              <a:t>4</a:t>
            </a:r>
            <a:r>
              <a:rPr lang="fr-FR" i="0" dirty="0">
                <a:solidFill>
                  <a:srgbClr val="393939"/>
                </a:solidFill>
                <a:effectLst/>
                <a:latin typeface="Open Sans" panose="020B0606030504020204" pitchFamily="34" charset="0"/>
              </a:rPr>
              <a:t> </a:t>
            </a:r>
            <a:r>
              <a:rPr lang="fr-FR" b="0" i="0" dirty="0">
                <a:solidFill>
                  <a:srgbClr val="393939"/>
                </a:solidFill>
                <a:effectLst/>
                <a:latin typeface="Open Sans" panose="020B0606030504020204" pitchFamily="34" charset="0"/>
              </a:rPr>
              <a:t>événements concernant les paramoteurs (classe 1) (forum SV dédié le 21 septembre à SAUCATS LFCS)</a:t>
            </a:r>
          </a:p>
          <a:p>
            <a:pPr algn="l">
              <a:buFont typeface="Arial" panose="020B0604020202020204" pitchFamily="34" charset="0"/>
              <a:buChar char="•"/>
            </a:pPr>
            <a:r>
              <a:rPr lang="fr-FR" dirty="0">
                <a:solidFill>
                  <a:srgbClr val="FF0000"/>
                </a:solidFill>
                <a:latin typeface="Open Sans" panose="020B0606030504020204" pitchFamily="34" charset="0"/>
              </a:rPr>
              <a:t>1 </a:t>
            </a:r>
            <a:r>
              <a:rPr lang="fr-FR" b="0" i="0" dirty="0">
                <a:solidFill>
                  <a:srgbClr val="393939"/>
                </a:solidFill>
                <a:effectLst/>
                <a:latin typeface="Open Sans" panose="020B0606030504020204" pitchFamily="34" charset="0"/>
              </a:rPr>
              <a:t>événement concernant le pendulaire (classe 2);</a:t>
            </a:r>
          </a:p>
          <a:p>
            <a:pPr algn="l">
              <a:buFont typeface="Arial" panose="020B0604020202020204" pitchFamily="34" charset="0"/>
              <a:buChar char="•"/>
            </a:pPr>
            <a:r>
              <a:rPr lang="fr-FR" dirty="0">
                <a:solidFill>
                  <a:srgbClr val="FF0000"/>
                </a:solidFill>
                <a:latin typeface="Open Sans" panose="020B0606030504020204" pitchFamily="34" charset="0"/>
              </a:rPr>
              <a:t>18</a:t>
            </a:r>
            <a:r>
              <a:rPr lang="fr-FR" b="0" i="0" dirty="0">
                <a:solidFill>
                  <a:srgbClr val="393939"/>
                </a:solidFill>
                <a:effectLst/>
                <a:latin typeface="Open Sans" panose="020B0606030504020204" pitchFamily="34" charset="0"/>
              </a:rPr>
              <a:t> événements concernant les multiaxes (classe 3); </a:t>
            </a:r>
          </a:p>
          <a:p>
            <a:pPr algn="l">
              <a:buFont typeface="Arial" panose="020B0604020202020204" pitchFamily="34" charset="0"/>
              <a:buChar char="•"/>
            </a:pPr>
            <a:r>
              <a:rPr lang="fr-FR" dirty="0">
                <a:solidFill>
                  <a:srgbClr val="FF0000"/>
                </a:solidFill>
                <a:latin typeface="Open Sans" panose="020B0606030504020204" pitchFamily="34" charset="0"/>
              </a:rPr>
              <a:t>2</a:t>
            </a:r>
            <a:r>
              <a:rPr lang="fr-FR" b="0" i="0" dirty="0">
                <a:solidFill>
                  <a:srgbClr val="393939"/>
                </a:solidFill>
                <a:effectLst/>
                <a:latin typeface="Open Sans" panose="020B0606030504020204" pitchFamily="34" charset="0"/>
              </a:rPr>
              <a:t> événements concernant les autogires (classe 4).</a:t>
            </a:r>
          </a:p>
          <a:p>
            <a:pPr algn="l"/>
            <a:endParaRPr lang="en-GB" b="0" dirty="0">
              <a:solidFill>
                <a:srgbClr val="FF0000"/>
              </a:solidFill>
            </a:endParaRPr>
          </a:p>
        </p:txBody>
      </p:sp>
      <p:sp>
        <p:nvSpPr>
          <p:cNvPr id="9" name="ZoneTexte 8">
            <a:extLst>
              <a:ext uri="{FF2B5EF4-FFF2-40B4-BE49-F238E27FC236}">
                <a16:creationId xmlns:a16="http://schemas.microsoft.com/office/drawing/2014/main" id="{D9F96BDB-5407-D994-1AF4-6E4D879D36AE}"/>
              </a:ext>
            </a:extLst>
          </p:cNvPr>
          <p:cNvSpPr txBox="1"/>
          <p:nvPr/>
        </p:nvSpPr>
        <p:spPr>
          <a:xfrm>
            <a:off x="1281819" y="9056507"/>
            <a:ext cx="10441160"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1600" dirty="0">
                <a:hlinkClick r:id="rId2"/>
              </a:rPr>
              <a:t>ULM - 2023 - BEA - Bureau d'Enquêtes et d'Analyses pour la sécurité de l'aviation civile</a:t>
            </a:r>
            <a:endParaRPr lang="en-GB" sz="2000" dirty="0"/>
          </a:p>
        </p:txBody>
      </p:sp>
    </p:spTree>
    <p:extLst>
      <p:ext uri="{BB962C8B-B14F-4D97-AF65-F5344CB8AC3E}">
        <p14:creationId xmlns:p14="http://schemas.microsoft.com/office/powerpoint/2010/main" val="1480273457"/>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Merci pour votre écoute !!…"/>
          <p:cNvSpPr txBox="1">
            <a:spLocks noGrp="1"/>
          </p:cNvSpPr>
          <p:nvPr>
            <p:ph type="title"/>
          </p:nvPr>
        </p:nvSpPr>
        <p:spPr>
          <a:xfrm>
            <a:off x="541651" y="1420416"/>
            <a:ext cx="12225446" cy="1440159"/>
          </a:xfrm>
          <a:prstGeom prst="rect">
            <a:avLst/>
          </a:prstGeom>
        </p:spPr>
        <p:txBody>
          <a:bodyPr>
            <a:normAutofit/>
          </a:bodyPr>
          <a:lstStyle/>
          <a:p>
            <a:pPr>
              <a:defRPr>
                <a:solidFill>
                  <a:schemeClr val="accent1">
                    <a:hueOff val="114395"/>
                    <a:lumOff val="-24975"/>
                  </a:schemeClr>
                </a:solidFill>
              </a:defRPr>
            </a:pPr>
            <a:r>
              <a:rPr lang="fr-FR" sz="4000" dirty="0"/>
              <a:t>Liens</a:t>
            </a:r>
            <a:endParaRPr sz="4800" dirty="0"/>
          </a:p>
        </p:txBody>
      </p:sp>
      <p:pic>
        <p:nvPicPr>
          <p:cNvPr id="2" name="Image 1"/>
          <p:cNvPicPr>
            <a:picLocks noChangeAspect="1"/>
          </p:cNvPicPr>
          <p:nvPr/>
        </p:nvPicPr>
        <p:blipFill>
          <a:blip r:embed="rId2"/>
          <a:stretch>
            <a:fillRect/>
          </a:stretch>
        </p:blipFill>
        <p:spPr>
          <a:xfrm>
            <a:off x="741760" y="2831440"/>
            <a:ext cx="11620500" cy="5791200"/>
          </a:xfrm>
          <a:prstGeom prst="rect">
            <a:avLst/>
          </a:prstGeom>
        </p:spPr>
      </p:pic>
    </p:spTree>
    <p:extLst>
      <p:ext uri="{BB962C8B-B14F-4D97-AF65-F5344CB8AC3E}">
        <p14:creationId xmlns:p14="http://schemas.microsoft.com/office/powerpoint/2010/main" val="2448700720"/>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8018" y="7253064"/>
            <a:ext cx="4576895" cy="769441"/>
          </a:xfrm>
          <a:prstGeom prst="rect">
            <a:avLst/>
          </a:prstGeom>
        </p:spPr>
        <p:txBody>
          <a:bodyPr wrap="none">
            <a:spAutoFit/>
          </a:bodyPr>
          <a:lstStyle/>
          <a:p>
            <a:r>
              <a:rPr lang="fr-FR" sz="4400" dirty="0"/>
              <a:t>FORUM SV 2023</a:t>
            </a:r>
          </a:p>
        </p:txBody>
      </p:sp>
      <p:sp>
        <p:nvSpPr>
          <p:cNvPr id="4" name="Titre 3">
            <a:extLst>
              <a:ext uri="{FF2B5EF4-FFF2-40B4-BE49-F238E27FC236}">
                <a16:creationId xmlns:a16="http://schemas.microsoft.com/office/drawing/2014/main" id="{BDCA4098-6B01-ED72-ACA8-9FED228B005B}"/>
              </a:ext>
            </a:extLst>
          </p:cNvPr>
          <p:cNvSpPr>
            <a:spLocks noGrp="1"/>
          </p:cNvSpPr>
          <p:nvPr>
            <p:ph type="title"/>
          </p:nvPr>
        </p:nvSpPr>
        <p:spPr/>
        <p:txBody>
          <a:bodyPr/>
          <a:lstStyle/>
          <a:p>
            <a:endParaRPr lang="fr-FR"/>
          </a:p>
        </p:txBody>
      </p:sp>
      <p:pic>
        <p:nvPicPr>
          <p:cNvPr id="6" name="Image 5">
            <a:extLst>
              <a:ext uri="{FF2B5EF4-FFF2-40B4-BE49-F238E27FC236}">
                <a16:creationId xmlns:a16="http://schemas.microsoft.com/office/drawing/2014/main" id="{16E3A43E-26D0-17CA-D1DE-FFB13D0626DD}"/>
              </a:ext>
            </a:extLst>
          </p:cNvPr>
          <p:cNvPicPr>
            <a:picLocks noChangeAspect="1"/>
          </p:cNvPicPr>
          <p:nvPr/>
        </p:nvPicPr>
        <p:blipFill>
          <a:blip r:embed="rId2"/>
          <a:stretch>
            <a:fillRect/>
          </a:stretch>
        </p:blipFill>
        <p:spPr>
          <a:xfrm>
            <a:off x="0" y="1220985"/>
            <a:ext cx="13004800" cy="7311630"/>
          </a:xfrm>
          <a:prstGeom prst="rect">
            <a:avLst/>
          </a:prstGeom>
        </p:spPr>
      </p:pic>
    </p:spTree>
    <p:extLst>
      <p:ext uri="{BB962C8B-B14F-4D97-AF65-F5344CB8AC3E}">
        <p14:creationId xmlns:p14="http://schemas.microsoft.com/office/powerpoint/2010/main" val="1485146965"/>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8018" y="7253064"/>
            <a:ext cx="4576895" cy="769441"/>
          </a:xfrm>
          <a:prstGeom prst="rect">
            <a:avLst/>
          </a:prstGeom>
        </p:spPr>
        <p:txBody>
          <a:bodyPr wrap="none">
            <a:spAutoFit/>
          </a:bodyPr>
          <a:lstStyle/>
          <a:p>
            <a:r>
              <a:rPr lang="fr-FR" sz="4400" dirty="0"/>
              <a:t>FORUM SV 2023</a:t>
            </a:r>
          </a:p>
        </p:txBody>
      </p:sp>
      <p:sp>
        <p:nvSpPr>
          <p:cNvPr id="4" name="Titre 3">
            <a:extLst>
              <a:ext uri="{FF2B5EF4-FFF2-40B4-BE49-F238E27FC236}">
                <a16:creationId xmlns:a16="http://schemas.microsoft.com/office/drawing/2014/main" id="{BDCA4098-6B01-ED72-ACA8-9FED228B005B}"/>
              </a:ext>
            </a:extLst>
          </p:cNvPr>
          <p:cNvSpPr>
            <a:spLocks noGrp="1"/>
          </p:cNvSpPr>
          <p:nvPr>
            <p:ph type="title"/>
          </p:nvPr>
        </p:nvSpPr>
        <p:spPr/>
        <p:txBody>
          <a:bodyPr/>
          <a:lstStyle/>
          <a:p>
            <a:endParaRPr lang="fr-FR"/>
          </a:p>
        </p:txBody>
      </p:sp>
      <p:pic>
        <p:nvPicPr>
          <p:cNvPr id="5" name="Image 4">
            <a:extLst>
              <a:ext uri="{FF2B5EF4-FFF2-40B4-BE49-F238E27FC236}">
                <a16:creationId xmlns:a16="http://schemas.microsoft.com/office/drawing/2014/main" id="{40B0D86D-6966-B4D1-CA1A-183822D298F7}"/>
              </a:ext>
            </a:extLst>
          </p:cNvPr>
          <p:cNvPicPr>
            <a:picLocks noChangeAspect="1"/>
          </p:cNvPicPr>
          <p:nvPr/>
        </p:nvPicPr>
        <p:blipFill>
          <a:blip r:embed="rId2"/>
          <a:stretch>
            <a:fillRect/>
          </a:stretch>
        </p:blipFill>
        <p:spPr>
          <a:xfrm>
            <a:off x="308587" y="1797049"/>
            <a:ext cx="12009699" cy="6752159"/>
          </a:xfrm>
          <a:prstGeom prst="rect">
            <a:avLst/>
          </a:prstGeom>
        </p:spPr>
      </p:pic>
    </p:spTree>
    <p:extLst>
      <p:ext uri="{BB962C8B-B14F-4D97-AF65-F5344CB8AC3E}">
        <p14:creationId xmlns:p14="http://schemas.microsoft.com/office/powerpoint/2010/main" val="3512764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Évènements recensés 2018"/>
          <p:cNvSpPr txBox="1">
            <a:spLocks noGrp="1"/>
          </p:cNvSpPr>
          <p:nvPr>
            <p:ph type="ctrTitle"/>
          </p:nvPr>
        </p:nvSpPr>
        <p:spPr>
          <a:xfrm>
            <a:off x="1101800" y="2241668"/>
            <a:ext cx="10464801" cy="978948"/>
          </a:xfrm>
          <a:prstGeom prst="rect">
            <a:avLst/>
          </a:prstGeom>
        </p:spPr>
        <p:txBody>
          <a:bodyPr>
            <a:noAutofit/>
          </a:bodyPr>
          <a:lstStyle>
            <a:lvl1pPr defTabSz="420624">
              <a:defRPr sz="5760" b="1">
                <a:solidFill>
                  <a:schemeClr val="accent1">
                    <a:hueOff val="114395"/>
                    <a:lumOff val="-24975"/>
                  </a:schemeClr>
                </a:solidFill>
                <a:latin typeface="Helvetica Neue"/>
                <a:ea typeface="Helvetica Neue"/>
                <a:cs typeface="Helvetica Neue"/>
                <a:sym typeface="Helvetica Neue"/>
              </a:defRPr>
            </a:lvl1pPr>
          </a:lstStyle>
          <a:p>
            <a:r>
              <a:rPr lang="fr-FR" sz="4000" dirty="0"/>
              <a:t>Accidents mortels ULM en 2023 – l’analyse du BEA</a:t>
            </a:r>
            <a:endParaRPr sz="4000" dirty="0"/>
          </a:p>
        </p:txBody>
      </p:sp>
      <p:sp>
        <p:nvSpPr>
          <p:cNvPr id="7" name="ZoneTexte 6">
            <a:extLst>
              <a:ext uri="{FF2B5EF4-FFF2-40B4-BE49-F238E27FC236}">
                <a16:creationId xmlns:a16="http://schemas.microsoft.com/office/drawing/2014/main" id="{6387A657-9BA7-D60E-28E3-2E75DDD323AB}"/>
              </a:ext>
            </a:extLst>
          </p:cNvPr>
          <p:cNvSpPr txBox="1"/>
          <p:nvPr/>
        </p:nvSpPr>
        <p:spPr>
          <a:xfrm>
            <a:off x="680623" y="3085642"/>
            <a:ext cx="11643553" cy="52629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br>
              <a:rPr lang="fr-FR" dirty="0"/>
            </a:br>
            <a:endParaRPr lang="fr-FR" dirty="0"/>
          </a:p>
          <a:p>
            <a:pPr algn="l"/>
            <a:r>
              <a:rPr lang="fr-FR" b="0" i="0" dirty="0">
                <a:solidFill>
                  <a:srgbClr val="666666"/>
                </a:solidFill>
                <a:effectLst/>
                <a:latin typeface="Raleway" pitchFamily="2" charset="0"/>
              </a:rPr>
              <a:t>On dénombre pour l’ensemble de ces </a:t>
            </a:r>
            <a:r>
              <a:rPr lang="fr-FR" dirty="0">
                <a:solidFill>
                  <a:srgbClr val="FF0000"/>
                </a:solidFill>
                <a:latin typeface="Raleway" pitchFamily="2" charset="0"/>
              </a:rPr>
              <a:t>25 accidents </a:t>
            </a:r>
            <a:r>
              <a:rPr lang="fr-FR" b="0" i="0" dirty="0">
                <a:solidFill>
                  <a:srgbClr val="666666"/>
                </a:solidFill>
                <a:effectLst/>
                <a:latin typeface="Raleway" pitchFamily="2" charset="0"/>
              </a:rPr>
              <a:t>un total de </a:t>
            </a:r>
            <a:r>
              <a:rPr lang="fr-FR" dirty="0">
                <a:solidFill>
                  <a:srgbClr val="FF0000"/>
                </a:solidFill>
                <a:latin typeface="Raleway" pitchFamily="2" charset="0"/>
              </a:rPr>
              <a:t>3</a:t>
            </a:r>
            <a:r>
              <a:rPr lang="fr-FR" i="0" dirty="0">
                <a:solidFill>
                  <a:srgbClr val="FF0000"/>
                </a:solidFill>
                <a:effectLst/>
                <a:latin typeface="Raleway" pitchFamily="2" charset="0"/>
              </a:rPr>
              <a:t>5 personnes décédées.</a:t>
            </a:r>
          </a:p>
          <a:p>
            <a:pPr algn="l"/>
            <a:endParaRPr lang="fr-FR" i="0" dirty="0">
              <a:solidFill>
                <a:srgbClr val="FF0000"/>
              </a:solidFill>
              <a:effectLst/>
              <a:latin typeface="Raleway" pitchFamily="2" charset="0"/>
            </a:endParaRPr>
          </a:p>
          <a:p>
            <a:pPr algn="l"/>
            <a:r>
              <a:rPr lang="fr-FR" b="0" dirty="0">
                <a:solidFill>
                  <a:srgbClr val="666666"/>
                </a:solidFill>
                <a:latin typeface="Raleway" pitchFamily="2" charset="0"/>
              </a:rPr>
              <a:t>Sept</a:t>
            </a:r>
            <a:r>
              <a:rPr lang="fr-FR" b="0" i="0" dirty="0">
                <a:solidFill>
                  <a:srgbClr val="666666"/>
                </a:solidFill>
                <a:effectLst/>
                <a:latin typeface="Raleway" pitchFamily="2" charset="0"/>
              </a:rPr>
              <a:t> thèmes ressortent plus particulièrement de ces rapports :</a:t>
            </a:r>
            <a:br>
              <a:rPr lang="fr-FR" dirty="0"/>
            </a:br>
            <a:r>
              <a:rPr lang="fr-FR" b="1" i="0" dirty="0">
                <a:solidFill>
                  <a:srgbClr val="666666"/>
                </a:solidFill>
                <a:effectLst/>
                <a:latin typeface="Raleway" pitchFamily="2" charset="0"/>
              </a:rPr>
              <a:t>1) Parachute de secours (non-utilisation ou déclenchement tardif)</a:t>
            </a:r>
            <a:r>
              <a:rPr lang="fr-FR" dirty="0">
                <a:solidFill>
                  <a:srgbClr val="666666"/>
                </a:solidFill>
                <a:latin typeface="Raleway" pitchFamily="2" charset="0"/>
              </a:rPr>
              <a:t> </a:t>
            </a:r>
            <a:r>
              <a:rPr lang="fr-FR" b="1" i="0" dirty="0">
                <a:solidFill>
                  <a:srgbClr val="666666"/>
                </a:solidFill>
                <a:effectLst/>
                <a:latin typeface="Raleway" pitchFamily="2" charset="0"/>
              </a:rPr>
              <a:t>(</a:t>
            </a:r>
            <a:r>
              <a:rPr lang="fr-FR" dirty="0">
                <a:solidFill>
                  <a:srgbClr val="666666"/>
                </a:solidFill>
                <a:latin typeface="Raleway" pitchFamily="2" charset="0"/>
              </a:rPr>
              <a:t>prépa vol !) (</a:t>
            </a:r>
            <a:r>
              <a:rPr lang="fr-FR" dirty="0">
                <a:solidFill>
                  <a:srgbClr val="FF0000"/>
                </a:solidFill>
                <a:latin typeface="Raleway" pitchFamily="2" charset="0"/>
              </a:rPr>
              <a:t>3</a:t>
            </a:r>
            <a:r>
              <a:rPr lang="fr-FR" dirty="0">
                <a:solidFill>
                  <a:srgbClr val="666666"/>
                </a:solidFill>
                <a:latin typeface="Raleway" pitchFamily="2" charset="0"/>
              </a:rPr>
              <a:t>)</a:t>
            </a:r>
            <a:endParaRPr lang="fr-FR" b="1" i="0" dirty="0">
              <a:solidFill>
                <a:srgbClr val="666666"/>
              </a:solidFill>
              <a:effectLst/>
              <a:latin typeface="Raleway" pitchFamily="2" charset="0"/>
            </a:endParaRPr>
          </a:p>
          <a:p>
            <a:pPr algn="l"/>
            <a:r>
              <a:rPr lang="fr-FR" dirty="0">
                <a:solidFill>
                  <a:srgbClr val="666666"/>
                </a:solidFill>
                <a:latin typeface="Raleway" pitchFamily="2" charset="0"/>
              </a:rPr>
              <a:t>2) </a:t>
            </a:r>
            <a:r>
              <a:rPr lang="fr-FR" b="1" i="0" dirty="0">
                <a:solidFill>
                  <a:srgbClr val="666666"/>
                </a:solidFill>
                <a:effectLst/>
                <a:latin typeface="Raleway" pitchFamily="2" charset="0"/>
              </a:rPr>
              <a:t>Effet de groupe (</a:t>
            </a:r>
            <a:r>
              <a:rPr lang="fr-FR" dirty="0">
                <a:solidFill>
                  <a:srgbClr val="666666"/>
                </a:solidFill>
                <a:latin typeface="Raleway" pitchFamily="2" charset="0"/>
              </a:rPr>
              <a:t>prépa vol !) (</a:t>
            </a:r>
            <a:r>
              <a:rPr lang="fr-FR" dirty="0">
                <a:solidFill>
                  <a:srgbClr val="FF0000"/>
                </a:solidFill>
                <a:latin typeface="Raleway" pitchFamily="2" charset="0"/>
              </a:rPr>
              <a:t>3</a:t>
            </a:r>
            <a:r>
              <a:rPr lang="fr-FR" dirty="0">
                <a:solidFill>
                  <a:srgbClr val="666666"/>
                </a:solidFill>
                <a:latin typeface="Raleway" pitchFamily="2" charset="0"/>
              </a:rPr>
              <a:t>)</a:t>
            </a:r>
          </a:p>
          <a:p>
            <a:pPr algn="l"/>
            <a:r>
              <a:rPr lang="fr-FR" dirty="0">
                <a:solidFill>
                  <a:srgbClr val="666666"/>
                </a:solidFill>
                <a:latin typeface="Raleway" pitchFamily="2" charset="0"/>
              </a:rPr>
              <a:t>3) Prestations au bénéfice de tiers (</a:t>
            </a:r>
            <a:r>
              <a:rPr lang="fr-FR" dirty="0">
                <a:solidFill>
                  <a:srgbClr val="FF0000"/>
                </a:solidFill>
                <a:latin typeface="Raleway" pitchFamily="2" charset="0"/>
              </a:rPr>
              <a:t>3</a:t>
            </a:r>
            <a:r>
              <a:rPr lang="fr-FR" dirty="0">
                <a:solidFill>
                  <a:srgbClr val="666666"/>
                </a:solidFill>
                <a:latin typeface="Raleway" pitchFamily="2" charset="0"/>
              </a:rPr>
              <a:t>)</a:t>
            </a:r>
          </a:p>
          <a:p>
            <a:pPr algn="l"/>
            <a:r>
              <a:rPr lang="fr-FR" b="1" i="0" dirty="0">
                <a:solidFill>
                  <a:srgbClr val="666666"/>
                </a:solidFill>
                <a:effectLst/>
                <a:latin typeface="Raleway" pitchFamily="2" charset="0"/>
              </a:rPr>
              <a:t>4</a:t>
            </a:r>
            <a:r>
              <a:rPr lang="fr-FR" dirty="0">
                <a:solidFill>
                  <a:srgbClr val="666666"/>
                </a:solidFill>
                <a:latin typeface="Raleway" pitchFamily="2" charset="0"/>
              </a:rPr>
              <a:t>) Prise de risques - Manoeuvre non nécessaire à la conduite du vol (</a:t>
            </a:r>
            <a:r>
              <a:rPr lang="fr-FR" dirty="0">
                <a:solidFill>
                  <a:srgbClr val="FF0000"/>
                </a:solidFill>
                <a:latin typeface="Raleway" pitchFamily="2" charset="0"/>
              </a:rPr>
              <a:t>3</a:t>
            </a:r>
            <a:r>
              <a:rPr lang="fr-FR" dirty="0">
                <a:solidFill>
                  <a:srgbClr val="666666"/>
                </a:solidFill>
                <a:latin typeface="Raleway" pitchFamily="2" charset="0"/>
              </a:rPr>
              <a:t>)</a:t>
            </a:r>
          </a:p>
          <a:p>
            <a:pPr algn="l"/>
            <a:r>
              <a:rPr lang="fr-FR" dirty="0">
                <a:solidFill>
                  <a:srgbClr val="666666"/>
                </a:solidFill>
                <a:latin typeface="Raleway" pitchFamily="2" charset="0"/>
              </a:rPr>
              <a:t>5) </a:t>
            </a:r>
            <a:r>
              <a:rPr lang="fr-FR" b="1" i="0" dirty="0">
                <a:solidFill>
                  <a:srgbClr val="666666"/>
                </a:solidFill>
                <a:effectLst/>
                <a:latin typeface="Raleway" pitchFamily="2" charset="0"/>
              </a:rPr>
              <a:t>Gestion des conditions aérologiques, turbulences (</a:t>
            </a:r>
            <a:r>
              <a:rPr lang="fr-FR" dirty="0">
                <a:solidFill>
                  <a:srgbClr val="666666"/>
                </a:solidFill>
                <a:latin typeface="Raleway" pitchFamily="2" charset="0"/>
              </a:rPr>
              <a:t>prépa vol !) (</a:t>
            </a:r>
            <a:r>
              <a:rPr lang="en-GB" dirty="0">
                <a:solidFill>
                  <a:srgbClr val="FF0000"/>
                </a:solidFill>
                <a:latin typeface="Raleway" pitchFamily="2" charset="0"/>
              </a:rPr>
              <a:t>6</a:t>
            </a:r>
            <a:r>
              <a:rPr lang="en-GB" dirty="0">
                <a:solidFill>
                  <a:srgbClr val="666666"/>
                </a:solidFill>
                <a:latin typeface="Raleway" pitchFamily="2" charset="0"/>
              </a:rPr>
              <a:t>)</a:t>
            </a:r>
          </a:p>
          <a:p>
            <a:pPr algn="l"/>
            <a:r>
              <a:rPr lang="fr-FR" b="1" i="0" dirty="0">
                <a:solidFill>
                  <a:srgbClr val="666666"/>
                </a:solidFill>
                <a:effectLst/>
                <a:latin typeface="Raleway" pitchFamily="2" charset="0"/>
              </a:rPr>
              <a:t>6) Aspects médicaux (</a:t>
            </a:r>
            <a:r>
              <a:rPr lang="fr-FR" b="1" i="0" dirty="0">
                <a:solidFill>
                  <a:srgbClr val="FF0000"/>
                </a:solidFill>
                <a:effectLst/>
                <a:latin typeface="Raleway" pitchFamily="2" charset="0"/>
              </a:rPr>
              <a:t>4</a:t>
            </a:r>
            <a:r>
              <a:rPr lang="fr-FR" b="1" i="0" dirty="0">
                <a:solidFill>
                  <a:srgbClr val="666666"/>
                </a:solidFill>
                <a:effectLst/>
                <a:latin typeface="Raleway" pitchFamily="2" charset="0"/>
              </a:rPr>
              <a:t>)</a:t>
            </a:r>
          </a:p>
          <a:p>
            <a:pPr algn="l"/>
            <a:r>
              <a:rPr lang="en-GB" dirty="0">
                <a:solidFill>
                  <a:srgbClr val="666666"/>
                </a:solidFill>
                <a:latin typeface="Raleway" pitchFamily="2" charset="0"/>
              </a:rPr>
              <a:t>7) </a:t>
            </a:r>
            <a:r>
              <a:rPr lang="fr-FR" dirty="0">
                <a:solidFill>
                  <a:srgbClr val="666666"/>
                </a:solidFill>
                <a:latin typeface="Raleway" pitchFamily="2" charset="0"/>
              </a:rPr>
              <a:t>Entretien des aéronefs (</a:t>
            </a:r>
            <a:r>
              <a:rPr lang="fr-FR" dirty="0">
                <a:solidFill>
                  <a:srgbClr val="FF0000"/>
                </a:solidFill>
                <a:latin typeface="Raleway" pitchFamily="2" charset="0"/>
              </a:rPr>
              <a:t>3</a:t>
            </a:r>
            <a:r>
              <a:rPr lang="fr-FR" dirty="0">
                <a:solidFill>
                  <a:srgbClr val="666666"/>
                </a:solidFill>
                <a:latin typeface="Raleway" pitchFamily="2" charset="0"/>
              </a:rPr>
              <a:t>)</a:t>
            </a:r>
          </a:p>
        </p:txBody>
      </p:sp>
      <p:sp>
        <p:nvSpPr>
          <p:cNvPr id="9" name="ZoneTexte 8">
            <a:extLst>
              <a:ext uri="{FF2B5EF4-FFF2-40B4-BE49-F238E27FC236}">
                <a16:creationId xmlns:a16="http://schemas.microsoft.com/office/drawing/2014/main" id="{D9F96BDB-5407-D994-1AF4-6E4D879D36AE}"/>
              </a:ext>
            </a:extLst>
          </p:cNvPr>
          <p:cNvSpPr txBox="1"/>
          <p:nvPr/>
        </p:nvSpPr>
        <p:spPr>
          <a:xfrm>
            <a:off x="1281819" y="9056507"/>
            <a:ext cx="10441160"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1600" dirty="0">
                <a:hlinkClick r:id="rId2"/>
              </a:rPr>
              <a:t>ULM - 2023 - BEA - Bureau d'Enquêtes et d'Analyses pour la sécurité de l'aviation civile</a:t>
            </a:r>
            <a:endParaRPr lang="en-GB" sz="2000" dirty="0"/>
          </a:p>
        </p:txBody>
      </p:sp>
    </p:spTree>
    <p:extLst>
      <p:ext uri="{BB962C8B-B14F-4D97-AF65-F5344CB8AC3E}">
        <p14:creationId xmlns:p14="http://schemas.microsoft.com/office/powerpoint/2010/main" val="236541506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F09701E-8211-56CB-F2E4-B2DE524D34C0}"/>
              </a:ext>
            </a:extLst>
          </p:cNvPr>
          <p:cNvPicPr>
            <a:picLocks noChangeAspect="1"/>
          </p:cNvPicPr>
          <p:nvPr/>
        </p:nvPicPr>
        <p:blipFill>
          <a:blip r:embed="rId2"/>
          <a:stretch>
            <a:fillRect/>
          </a:stretch>
        </p:blipFill>
        <p:spPr>
          <a:xfrm>
            <a:off x="1619776" y="4440849"/>
            <a:ext cx="9172575" cy="3562350"/>
          </a:xfrm>
          <a:prstGeom prst="rect">
            <a:avLst/>
          </a:prstGeom>
        </p:spPr>
      </p:pic>
      <p:sp>
        <p:nvSpPr>
          <p:cNvPr id="5" name="ZoneTexte 4"/>
          <p:cNvSpPr txBox="1"/>
          <p:nvPr/>
        </p:nvSpPr>
        <p:spPr>
          <a:xfrm>
            <a:off x="9752675" y="1900051"/>
            <a:ext cx="2880320" cy="471924"/>
          </a:xfrm>
          <a:prstGeom prst="rect">
            <a:avLst/>
          </a:prstGeom>
          <a:ln/>
        </p:spPr>
        <p:style>
          <a:lnRef idx="1">
            <a:schemeClr val="accent3"/>
          </a:lnRef>
          <a:fillRef idx="3">
            <a:schemeClr val="accent3"/>
          </a:fillRef>
          <a:effectRef idx="2">
            <a:schemeClr val="accent3"/>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2400" b="1" i="0" u="none" strike="noStrike" cap="none" spc="0" normalizeH="0" baseline="0" dirty="0">
                <a:ln>
                  <a:noFill/>
                </a:ln>
                <a:solidFill>
                  <a:srgbClr val="000000"/>
                </a:solidFill>
                <a:effectLst/>
                <a:uFillTx/>
                <a:latin typeface="Helvetica Neue"/>
                <a:ea typeface="Helvetica Neue"/>
                <a:cs typeface="Helvetica Neue"/>
                <a:sym typeface="Helvetica Neue"/>
              </a:rPr>
              <a:t>Statistiques 2023</a:t>
            </a:r>
          </a:p>
        </p:txBody>
      </p:sp>
      <p:sp>
        <p:nvSpPr>
          <p:cNvPr id="6" name="Titre 2">
            <a:extLst>
              <a:ext uri="{FF2B5EF4-FFF2-40B4-BE49-F238E27FC236}">
                <a16:creationId xmlns:a16="http://schemas.microsoft.com/office/drawing/2014/main" id="{BA7752FE-09C9-4A31-B892-F63598F072D3}"/>
              </a:ext>
            </a:extLst>
          </p:cNvPr>
          <p:cNvSpPr txBox="1">
            <a:spLocks/>
          </p:cNvSpPr>
          <p:nvPr/>
        </p:nvSpPr>
        <p:spPr>
          <a:xfrm>
            <a:off x="597744" y="2117641"/>
            <a:ext cx="11216640" cy="14139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Autofit/>
          </a:bodyPr>
          <a:lstStyle>
            <a:lvl1pPr marL="0" marR="0" indent="0" algn="ctr" defTabSz="584200" rtl="0" latinLnBrk="0">
              <a:lnSpc>
                <a:spcPct val="100000"/>
              </a:lnSpc>
              <a:spcBef>
                <a:spcPts val="0"/>
              </a:spcBef>
              <a:spcAft>
                <a:spcPts val="0"/>
              </a:spcAft>
              <a:buClrTx/>
              <a:buSzTx/>
              <a:buFontTx/>
              <a:buNone/>
              <a:tabLst/>
              <a:defRPr sz="8000" b="1" i="0" u="none" strike="noStrike" cap="small" spc="0" baseline="0">
                <a:ln>
                  <a:noFill/>
                </a:ln>
                <a:solidFill>
                  <a:schemeClr val="accent1">
                    <a:lumMod val="75000"/>
                  </a:schemeClr>
                </a:solidFill>
                <a:uFillTx/>
                <a:latin typeface="+mn-lt"/>
                <a:ea typeface="+mn-ea"/>
                <a:cs typeface="+mn-cs"/>
                <a:sym typeface="Helvetica Neue Medium"/>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a:lstStyle>
          <a:p>
            <a:pPr hangingPunct="1"/>
            <a:r>
              <a:rPr lang="fr-FR" sz="4400" dirty="0"/>
              <a:t>Accidentologie 2023</a:t>
            </a:r>
            <a:br>
              <a:rPr lang="fr-FR" sz="5120" dirty="0"/>
            </a:br>
            <a:endParaRPr lang="fr-FR" sz="5120" dirty="0"/>
          </a:p>
        </p:txBody>
      </p:sp>
      <p:pic>
        <p:nvPicPr>
          <p:cNvPr id="7" name="Image 6"/>
          <p:cNvPicPr>
            <a:picLocks noChangeAspect="1"/>
          </p:cNvPicPr>
          <p:nvPr/>
        </p:nvPicPr>
        <p:blipFill>
          <a:blip r:embed="rId3"/>
          <a:stretch>
            <a:fillRect/>
          </a:stretch>
        </p:blipFill>
        <p:spPr>
          <a:xfrm>
            <a:off x="93688" y="11297"/>
            <a:ext cx="2274618" cy="2057191"/>
          </a:xfrm>
          <a:prstGeom prst="rect">
            <a:avLst/>
          </a:prstGeom>
        </p:spPr>
      </p:pic>
      <p:sp>
        <p:nvSpPr>
          <p:cNvPr id="11" name="ZoneTexte 10">
            <a:extLst>
              <a:ext uri="{FF2B5EF4-FFF2-40B4-BE49-F238E27FC236}">
                <a16:creationId xmlns:a16="http://schemas.microsoft.com/office/drawing/2014/main" id="{976485B1-6C35-E451-33F3-C947955DDCB6}"/>
              </a:ext>
            </a:extLst>
          </p:cNvPr>
          <p:cNvSpPr txBox="1"/>
          <p:nvPr/>
        </p:nvSpPr>
        <p:spPr>
          <a:xfrm>
            <a:off x="2642221" y="8680135"/>
            <a:ext cx="6593680"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dirty="0"/>
              <a:t>https://ffplum.fr/securite/lettre-securite</a:t>
            </a:r>
          </a:p>
        </p:txBody>
      </p:sp>
    </p:spTree>
    <p:extLst>
      <p:ext uri="{BB962C8B-B14F-4D97-AF65-F5344CB8AC3E}">
        <p14:creationId xmlns:p14="http://schemas.microsoft.com/office/powerpoint/2010/main" val="307322016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532728B-3F39-92A1-1C87-A13882D00233}"/>
              </a:ext>
            </a:extLst>
          </p:cNvPr>
          <p:cNvPicPr>
            <a:picLocks noChangeAspect="1"/>
          </p:cNvPicPr>
          <p:nvPr/>
        </p:nvPicPr>
        <p:blipFill>
          <a:blip r:embed="rId2"/>
          <a:stretch>
            <a:fillRect/>
          </a:stretch>
        </p:blipFill>
        <p:spPr>
          <a:xfrm>
            <a:off x="7078464" y="7519039"/>
            <a:ext cx="4597596" cy="1606233"/>
          </a:xfrm>
          <a:prstGeom prst="rect">
            <a:avLst/>
          </a:prstGeom>
        </p:spPr>
      </p:pic>
      <p:pic>
        <p:nvPicPr>
          <p:cNvPr id="4" name="Image 3">
            <a:extLst>
              <a:ext uri="{FF2B5EF4-FFF2-40B4-BE49-F238E27FC236}">
                <a16:creationId xmlns:a16="http://schemas.microsoft.com/office/drawing/2014/main" id="{2091147E-4418-6A05-65B1-83CFA56EADAB}"/>
              </a:ext>
            </a:extLst>
          </p:cNvPr>
          <p:cNvPicPr>
            <a:picLocks noChangeAspect="1"/>
          </p:cNvPicPr>
          <p:nvPr/>
        </p:nvPicPr>
        <p:blipFill>
          <a:blip r:embed="rId3"/>
          <a:stretch>
            <a:fillRect/>
          </a:stretch>
        </p:blipFill>
        <p:spPr>
          <a:xfrm>
            <a:off x="7078464" y="1809969"/>
            <a:ext cx="4419986" cy="4387398"/>
          </a:xfrm>
          <a:prstGeom prst="rect">
            <a:avLst/>
          </a:prstGeom>
        </p:spPr>
      </p:pic>
      <p:sp>
        <p:nvSpPr>
          <p:cNvPr id="5" name="ZoneTexte 4">
            <a:extLst>
              <a:ext uri="{FF2B5EF4-FFF2-40B4-BE49-F238E27FC236}">
                <a16:creationId xmlns:a16="http://schemas.microsoft.com/office/drawing/2014/main" id="{97DC5B58-B730-6AFD-8D1E-E566E6EC1C2D}"/>
              </a:ext>
            </a:extLst>
          </p:cNvPr>
          <p:cNvSpPr txBox="1"/>
          <p:nvPr/>
        </p:nvSpPr>
        <p:spPr>
          <a:xfrm>
            <a:off x="885776" y="1836532"/>
            <a:ext cx="5832648" cy="74892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fr-FR" sz="1600" b="1" i="0" dirty="0">
                <a:solidFill>
                  <a:srgbClr val="27518B"/>
                </a:solidFill>
                <a:effectLst/>
                <a:latin typeface="Lato" panose="020F0502020204030203" pitchFamily="34" charset="0"/>
              </a:rPr>
              <a:t>Pour les pilotes, comment ça marche ? </a:t>
            </a:r>
            <a:endParaRPr lang="fr-FR" sz="2000" b="0" i="0" dirty="0">
              <a:solidFill>
                <a:srgbClr val="62615F"/>
              </a:solidFill>
              <a:effectLst/>
              <a:latin typeface="Lato" panose="020F0502020204030203" pitchFamily="34" charset="0"/>
            </a:endParaRPr>
          </a:p>
          <a:p>
            <a:pPr algn="l"/>
            <a:r>
              <a:rPr lang="fr-FR" sz="2000" b="0" i="0" dirty="0">
                <a:solidFill>
                  <a:srgbClr val="000000"/>
                </a:solidFill>
                <a:effectLst/>
                <a:latin typeface="Lato" panose="020F0502020204030203" pitchFamily="34" charset="0"/>
              </a:rPr>
              <a:t>Pour réaliser votre REV, il suffit simplement de contacter directement votre instructeur et lui communiquer votre N° licence.</a:t>
            </a:r>
            <a:endParaRPr lang="fr-FR" sz="2000" b="0" i="0" dirty="0">
              <a:solidFill>
                <a:srgbClr val="62615F"/>
              </a:solidFill>
              <a:effectLst/>
              <a:latin typeface="Lato" panose="020F0502020204030203" pitchFamily="34" charset="0"/>
            </a:endParaRPr>
          </a:p>
          <a:p>
            <a:pPr algn="l"/>
            <a:r>
              <a:rPr lang="fr-FR" sz="2000" b="1" i="0" dirty="0">
                <a:solidFill>
                  <a:srgbClr val="FF0000"/>
                </a:solidFill>
                <a:effectLst/>
                <a:latin typeface="Lato" panose="020F0502020204030203" pitchFamily="34" charset="0"/>
              </a:rPr>
              <a:t>Une prime de 60€ </a:t>
            </a:r>
            <a:r>
              <a:rPr lang="fr-FR" sz="2000" b="0" i="0" dirty="0">
                <a:solidFill>
                  <a:srgbClr val="000000"/>
                </a:solidFill>
                <a:effectLst/>
                <a:latin typeface="Lato" panose="020F0502020204030203" pitchFamily="34" charset="0"/>
              </a:rPr>
              <a:t>est offerte et vous </a:t>
            </a:r>
            <a:r>
              <a:rPr lang="fr-FR" sz="2000" b="1" i="0" dirty="0">
                <a:solidFill>
                  <a:srgbClr val="FF0000"/>
                </a:solidFill>
                <a:effectLst/>
                <a:latin typeface="Lato" panose="020F0502020204030203" pitchFamily="34" charset="0"/>
              </a:rPr>
              <a:t>sera virée sous condition de saisir les éléments de votre RIB sur votre espace licencié.</a:t>
            </a:r>
            <a:endParaRPr lang="fr-FR" sz="2000" b="0" i="0" dirty="0">
              <a:solidFill>
                <a:srgbClr val="62615F"/>
              </a:solidFill>
              <a:effectLst/>
              <a:latin typeface="Lato" panose="020F0502020204030203" pitchFamily="34" charset="0"/>
            </a:endParaRPr>
          </a:p>
          <a:p>
            <a:pPr algn="l"/>
            <a:r>
              <a:rPr lang="fr-FR" sz="2000" b="0" i="0" dirty="0">
                <a:solidFill>
                  <a:srgbClr val="000000"/>
                </a:solidFill>
                <a:effectLst/>
                <a:latin typeface="Lato" panose="020F0502020204030203" pitchFamily="34" charset="0"/>
              </a:rPr>
              <a:t>Depuis votre espace licencié, via l’onglet « Dispositifs fédéraux », l’espace REV simplifié propose :</a:t>
            </a:r>
            <a:endParaRPr lang="fr-FR" sz="2000" b="0" i="0" dirty="0">
              <a:solidFill>
                <a:srgbClr val="62615F"/>
              </a:solidFill>
              <a:effectLst/>
              <a:latin typeface="Lato" panose="020F0502020204030203" pitchFamily="34" charset="0"/>
            </a:endParaRPr>
          </a:p>
          <a:p>
            <a:pPr algn="l">
              <a:buFont typeface="Arial" panose="020B0604020202020204" pitchFamily="34" charset="0"/>
              <a:buChar char="•"/>
            </a:pPr>
            <a:r>
              <a:rPr lang="fr-FR" sz="2000" b="0" i="0" dirty="0">
                <a:solidFill>
                  <a:srgbClr val="000000"/>
                </a:solidFill>
                <a:effectLst/>
                <a:latin typeface="Lato" panose="020F0502020204030203" pitchFamily="34" charset="0"/>
              </a:rPr>
              <a:t>L'accès à l'historique de vos REVS de 2018 à 2023</a:t>
            </a:r>
            <a:endParaRPr lang="fr-FR" sz="2000" b="0" i="0" dirty="0">
              <a:solidFill>
                <a:srgbClr val="62615F"/>
              </a:solidFill>
              <a:effectLst/>
              <a:latin typeface="Lato" panose="020F0502020204030203" pitchFamily="34" charset="0"/>
            </a:endParaRPr>
          </a:p>
          <a:p>
            <a:pPr algn="l">
              <a:buFont typeface="Arial" panose="020B0604020202020204" pitchFamily="34" charset="0"/>
              <a:buChar char="•"/>
            </a:pPr>
            <a:r>
              <a:rPr lang="fr-FR" sz="2000" b="0" i="0" dirty="0">
                <a:solidFill>
                  <a:srgbClr val="000000"/>
                </a:solidFill>
                <a:effectLst/>
                <a:latin typeface="Lato" panose="020F0502020204030203" pitchFamily="34" charset="0"/>
              </a:rPr>
              <a:t>Le téléchargement de vos attestations</a:t>
            </a:r>
            <a:endParaRPr lang="fr-FR" sz="2000" b="0" i="0" dirty="0">
              <a:solidFill>
                <a:srgbClr val="62615F"/>
              </a:solidFill>
              <a:effectLst/>
              <a:latin typeface="Lato" panose="020F0502020204030203" pitchFamily="34" charset="0"/>
            </a:endParaRPr>
          </a:p>
          <a:p>
            <a:pPr algn="l"/>
            <a:r>
              <a:rPr lang="fr-FR" sz="2000" b="0" i="0" dirty="0">
                <a:solidFill>
                  <a:srgbClr val="000000"/>
                </a:solidFill>
                <a:effectLst/>
                <a:latin typeface="Lato" panose="020F0502020204030203" pitchFamily="34" charset="0"/>
              </a:rPr>
              <a:t>Il y a 4 conditions pour faire votre REV en tant que pilote : </a:t>
            </a:r>
            <a:endParaRPr lang="fr-FR" sz="2000" b="0" i="0" dirty="0">
              <a:solidFill>
                <a:srgbClr val="62615F"/>
              </a:solidFill>
              <a:effectLst/>
              <a:latin typeface="Lato" panose="020F0502020204030203" pitchFamily="34" charset="0"/>
            </a:endParaRPr>
          </a:p>
          <a:p>
            <a:pPr marL="457200" indent="-457200" algn="l">
              <a:buFont typeface="+mj-lt"/>
              <a:buAutoNum type="arabicPeriod"/>
            </a:pPr>
            <a:r>
              <a:rPr lang="fr-FR" sz="2000" b="0" i="0" dirty="0">
                <a:solidFill>
                  <a:srgbClr val="000000"/>
                </a:solidFill>
                <a:effectLst/>
                <a:latin typeface="Lato" panose="020F0502020204030203" pitchFamily="34" charset="0"/>
              </a:rPr>
              <a:t>Être licencié à la Fédération pour la saison en cours</a:t>
            </a:r>
            <a:endParaRPr lang="fr-FR" sz="2000" b="0" i="0" dirty="0">
              <a:solidFill>
                <a:srgbClr val="62615F"/>
              </a:solidFill>
              <a:effectLst/>
              <a:latin typeface="Lato" panose="020F0502020204030203" pitchFamily="34" charset="0"/>
            </a:endParaRPr>
          </a:p>
          <a:p>
            <a:pPr marL="457200" indent="-457200" algn="l">
              <a:buFont typeface="+mj-lt"/>
              <a:buAutoNum type="arabicPeriod"/>
            </a:pPr>
            <a:r>
              <a:rPr lang="fr-FR" sz="2000" b="0" i="0" dirty="0">
                <a:solidFill>
                  <a:srgbClr val="000000"/>
                </a:solidFill>
                <a:effectLst/>
                <a:latin typeface="Lato" panose="020F0502020204030203" pitchFamily="34" charset="0"/>
              </a:rPr>
              <a:t>Être breveté et avoir déclaré son brevet dans son espace licencié</a:t>
            </a:r>
            <a:endParaRPr lang="fr-FR" sz="2000" b="0" i="0" dirty="0">
              <a:solidFill>
                <a:srgbClr val="62615F"/>
              </a:solidFill>
              <a:effectLst/>
              <a:latin typeface="Lato" panose="020F0502020204030203" pitchFamily="34" charset="0"/>
            </a:endParaRPr>
          </a:p>
          <a:p>
            <a:pPr marL="457200" indent="-457200" algn="l">
              <a:buFont typeface="+mj-lt"/>
              <a:buAutoNum type="arabicPeriod"/>
            </a:pPr>
            <a:r>
              <a:rPr lang="fr-FR" sz="2000" b="0" i="0" dirty="0">
                <a:solidFill>
                  <a:srgbClr val="000000"/>
                </a:solidFill>
                <a:effectLst/>
                <a:latin typeface="Lato" panose="020F0502020204030203" pitchFamily="34" charset="0"/>
              </a:rPr>
              <a:t>Un seul REV par pilote et par an.</a:t>
            </a:r>
            <a:endParaRPr lang="fr-FR" sz="2000" b="0" i="0" dirty="0">
              <a:solidFill>
                <a:srgbClr val="62615F"/>
              </a:solidFill>
              <a:effectLst/>
              <a:latin typeface="Lato" panose="020F0502020204030203" pitchFamily="34" charset="0"/>
            </a:endParaRPr>
          </a:p>
          <a:p>
            <a:pPr marL="457200" indent="-457200" algn="l">
              <a:buFont typeface="+mj-lt"/>
              <a:buAutoNum type="arabicPeriod"/>
            </a:pPr>
            <a:r>
              <a:rPr lang="fr-FR" sz="2000" b="1" i="0" dirty="0">
                <a:solidFill>
                  <a:srgbClr val="000000"/>
                </a:solidFill>
                <a:effectLst/>
                <a:latin typeface="Lato" panose="020F0502020204030203" pitchFamily="34" charset="0"/>
              </a:rPr>
              <a:t>La communication des éléments de votre RIB sur votre espace licencié.</a:t>
            </a:r>
            <a:endParaRPr lang="fr-FR" sz="2000" b="0" i="0" dirty="0">
              <a:solidFill>
                <a:srgbClr val="62615F"/>
              </a:solidFill>
              <a:effectLst/>
              <a:latin typeface="Lato" panose="020F0502020204030203" pitchFamily="34" charset="0"/>
            </a:endParaRPr>
          </a:p>
          <a:p>
            <a:pPr algn="l"/>
            <a:r>
              <a:rPr lang="fr-FR" sz="2000" b="0" i="0" dirty="0">
                <a:solidFill>
                  <a:srgbClr val="000000"/>
                </a:solidFill>
                <a:effectLst/>
                <a:latin typeface="Lato" panose="020F0502020204030203" pitchFamily="34" charset="0"/>
              </a:rPr>
              <a:t> La responsabilité de la Fédération ne peut être mise en cause.</a:t>
            </a:r>
            <a:endParaRPr lang="fr-FR" sz="2000" b="0" i="0" dirty="0">
              <a:solidFill>
                <a:srgbClr val="62615F"/>
              </a:solidFill>
              <a:effectLst/>
              <a:latin typeface="Lato" panose="020F0502020204030203" pitchFamily="34" charset="0"/>
            </a:endParaRPr>
          </a:p>
          <a:p>
            <a:pPr marL="0" marR="0" indent="0" algn="ctr" defTabSz="584200" rtl="0" fontAlgn="auto" latinLnBrk="0" hangingPunct="0">
              <a:lnSpc>
                <a:spcPct val="100000"/>
              </a:lnSpc>
              <a:spcBef>
                <a:spcPts val="0"/>
              </a:spcBef>
              <a:spcAft>
                <a:spcPts val="0"/>
              </a:spcAft>
              <a:buClrTx/>
              <a:buSzTx/>
              <a:buFontTx/>
              <a:buNone/>
              <a:tabLst/>
            </a:pPr>
            <a:endParaRPr kumimoji="0" lang="fr-FR" sz="2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pic>
        <p:nvPicPr>
          <p:cNvPr id="7" name="Image 6">
            <a:extLst>
              <a:ext uri="{FF2B5EF4-FFF2-40B4-BE49-F238E27FC236}">
                <a16:creationId xmlns:a16="http://schemas.microsoft.com/office/drawing/2014/main" id="{6DB535C0-E5DF-C8F6-49A0-9C256F3E95E6}"/>
              </a:ext>
            </a:extLst>
          </p:cNvPr>
          <p:cNvPicPr>
            <a:picLocks noChangeAspect="1"/>
          </p:cNvPicPr>
          <p:nvPr/>
        </p:nvPicPr>
        <p:blipFill>
          <a:blip r:embed="rId4"/>
          <a:stretch>
            <a:fillRect/>
          </a:stretch>
        </p:blipFill>
        <p:spPr>
          <a:xfrm>
            <a:off x="7029622" y="6277322"/>
            <a:ext cx="5665466" cy="104775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342400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8018" y="7253064"/>
            <a:ext cx="4576895" cy="769441"/>
          </a:xfrm>
          <a:prstGeom prst="rect">
            <a:avLst/>
          </a:prstGeom>
        </p:spPr>
        <p:txBody>
          <a:bodyPr wrap="none">
            <a:spAutoFit/>
          </a:bodyPr>
          <a:lstStyle/>
          <a:p>
            <a:r>
              <a:rPr lang="fr-FR" sz="4400" dirty="0"/>
              <a:t>FORUM SV 2023</a:t>
            </a:r>
          </a:p>
        </p:txBody>
      </p:sp>
      <p:sp>
        <p:nvSpPr>
          <p:cNvPr id="4" name="Titre 3">
            <a:extLst>
              <a:ext uri="{FF2B5EF4-FFF2-40B4-BE49-F238E27FC236}">
                <a16:creationId xmlns:a16="http://schemas.microsoft.com/office/drawing/2014/main" id="{BDCA4098-6B01-ED72-ACA8-9FED228B005B}"/>
              </a:ext>
            </a:extLst>
          </p:cNvPr>
          <p:cNvSpPr>
            <a:spLocks noGrp="1"/>
          </p:cNvSpPr>
          <p:nvPr>
            <p:ph type="title"/>
          </p:nvPr>
        </p:nvSpPr>
        <p:spPr/>
        <p:txBody>
          <a:bodyPr/>
          <a:lstStyle/>
          <a:p>
            <a:endParaRPr lang="fr-FR"/>
          </a:p>
        </p:txBody>
      </p:sp>
      <p:pic>
        <p:nvPicPr>
          <p:cNvPr id="6" name="Image 5">
            <a:extLst>
              <a:ext uri="{FF2B5EF4-FFF2-40B4-BE49-F238E27FC236}">
                <a16:creationId xmlns:a16="http://schemas.microsoft.com/office/drawing/2014/main" id="{F409817E-0ED3-DC3D-DD7A-9241B4AE4F2C}"/>
              </a:ext>
            </a:extLst>
          </p:cNvPr>
          <p:cNvPicPr>
            <a:picLocks noChangeAspect="1"/>
          </p:cNvPicPr>
          <p:nvPr/>
        </p:nvPicPr>
        <p:blipFill>
          <a:blip r:embed="rId2"/>
          <a:stretch>
            <a:fillRect/>
          </a:stretch>
        </p:blipFill>
        <p:spPr>
          <a:xfrm>
            <a:off x="945819" y="2140496"/>
            <a:ext cx="11113162" cy="6248103"/>
          </a:xfrm>
          <a:prstGeom prst="rect">
            <a:avLst/>
          </a:prstGeom>
        </p:spPr>
      </p:pic>
    </p:spTree>
    <p:extLst>
      <p:ext uri="{BB962C8B-B14F-4D97-AF65-F5344CB8AC3E}">
        <p14:creationId xmlns:p14="http://schemas.microsoft.com/office/powerpoint/2010/main" val="1949802534"/>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3766</TotalTime>
  <Words>3649</Words>
  <Application>Microsoft Office PowerPoint</Application>
  <PresentationFormat>Personnalisé</PresentationFormat>
  <Paragraphs>243</Paragraphs>
  <Slides>52</Slides>
  <Notes>3</Notes>
  <HiddenSlides>1</HiddenSlides>
  <MMClips>0</MMClips>
  <ScaleCrop>false</ScaleCrop>
  <HeadingPairs>
    <vt:vector size="6" baseType="variant">
      <vt:variant>
        <vt:lpstr>Polices utilisées</vt:lpstr>
      </vt:variant>
      <vt:variant>
        <vt:i4>16</vt:i4>
      </vt:variant>
      <vt:variant>
        <vt:lpstr>Thème</vt:lpstr>
      </vt:variant>
      <vt:variant>
        <vt:i4>1</vt:i4>
      </vt:variant>
      <vt:variant>
        <vt:lpstr>Titres des diapositives</vt:lpstr>
      </vt:variant>
      <vt:variant>
        <vt:i4>52</vt:i4>
      </vt:variant>
    </vt:vector>
  </HeadingPairs>
  <TitlesOfParts>
    <vt:vector size="69" baseType="lpstr">
      <vt:lpstr>Arial</vt:lpstr>
      <vt:lpstr>Arial Narrow</vt:lpstr>
      <vt:lpstr>Calibri</vt:lpstr>
      <vt:lpstr>Courier New</vt:lpstr>
      <vt:lpstr>Fjalla One</vt:lpstr>
      <vt:lpstr>Georgia</vt:lpstr>
      <vt:lpstr>Helvetica Neue</vt:lpstr>
      <vt:lpstr>Helvetica Neue Light</vt:lpstr>
      <vt:lpstr>Helvetica Neue Medium</vt:lpstr>
      <vt:lpstr>Helvetica Neue Thin</vt:lpstr>
      <vt:lpstr>Lato</vt:lpstr>
      <vt:lpstr>Monaco</vt:lpstr>
      <vt:lpstr>Open Sans</vt:lpstr>
      <vt:lpstr>Raleway</vt:lpstr>
      <vt:lpstr>Wingdings</vt:lpstr>
      <vt:lpstr>Wingdings 3</vt:lpstr>
      <vt:lpstr>White</vt:lpstr>
      <vt:lpstr>FORUM SV Comité Régional ULM Nouvelle Aquitaine</vt:lpstr>
      <vt:lpstr>Présentation PowerPoint</vt:lpstr>
      <vt:lpstr>Un forum SV ? Pour quoi faire ?</vt:lpstr>
      <vt:lpstr>Le poids des ULM dans l’aviation Générale</vt:lpstr>
      <vt:lpstr>Accidents mortels ULM en 2023 – l’analyse du BEA</vt:lpstr>
      <vt:lpstr>Accidents mortels ULM en 2023 – l’analyse du BEA</vt:lpstr>
      <vt:lpstr>Présentation PowerPoint</vt:lpstr>
      <vt:lpstr>Présentation PowerPoint</vt:lpstr>
      <vt:lpstr>Présentation PowerPoint</vt:lpstr>
      <vt:lpstr>Présentation PowerPoint</vt:lpstr>
      <vt:lpstr>Présentation PowerPoint</vt:lpstr>
      <vt:lpstr>Présentation PowerPoint</vt:lpstr>
      <vt:lpstr>Parachute de secours (non-utilisation ou déclenchement tardif) (prépa vol !) </vt:lpstr>
      <vt:lpstr>Présentation PowerPoint</vt:lpstr>
      <vt:lpstr>Présentation PowerPoint</vt:lpstr>
      <vt:lpstr>CONCLUSION </vt:lpstr>
      <vt:lpstr>Thème 2 : Effet de groupe (prépa vol !) </vt:lpstr>
      <vt:lpstr>Thème 3 : Prestations au bénéfice de tiers</vt:lpstr>
      <vt:lpstr>Thème 3 : Votre vol commence dès la prépa vol </vt:lpstr>
      <vt:lpstr>Thème 4 : Prise de risques - Manoeuvre non nécessaire à la conduite du vol</vt:lpstr>
      <vt:lpstr>Thème 5 : Aspects médicaux</vt:lpstr>
      <vt:lpstr>Thème 6 : Gestion des conditions aérologiques, turbulences : la prépa vol !!</vt:lpstr>
      <vt:lpstr>Manque de rigueur dans la préparation du vol : la météo</vt:lpstr>
      <vt:lpstr>Manque de rigueur dans la préparation du vol : la météo</vt:lpstr>
      <vt:lpstr>Manque de rigueur dans la préparation du vol : la météo</vt:lpstr>
      <vt:lpstr>Manque de rigueur dans la préparation du vol : la météo</vt:lpstr>
      <vt:lpstr>Manque de rigueur dans la préparation du vol : la météo</vt:lpstr>
      <vt:lpstr>Manque de rigueur dans la préparation du vol : la météo</vt:lpstr>
      <vt:lpstr>Manque de rigueur dans la préparation du vol : la météo</vt:lpstr>
      <vt:lpstr>Manque de rigueur dans la préparation du vol : la météo</vt:lpstr>
      <vt:lpstr>Thème 7 : Entretien des aéronefs</vt:lpstr>
      <vt:lpstr>Thème 7 : Panne moteur au décollage </vt:lpstr>
      <vt:lpstr>Thème 7 : Manque de rigueur dans la préparation du vol : la panne d’essence !</vt:lpstr>
      <vt:lpstr>Thème 7 : Manque de rigueur dans la préparation du vol : la panne d’essence </vt:lpstr>
      <vt:lpstr>Présentation PowerPoint</vt:lpstr>
      <vt:lpstr>Manque de rigueur dans l’application des procédures  avant et pendant le vol :  la radio</vt:lpstr>
      <vt:lpstr>REX</vt:lpstr>
      <vt:lpstr>Présentation PowerPoint</vt:lpstr>
      <vt:lpstr>  </vt:lpstr>
      <vt:lpstr>  </vt:lpstr>
      <vt:lpstr>  </vt:lpstr>
      <vt:lpstr>Rappelons-nous !</vt:lpstr>
      <vt:lpstr>Merci pour votre écoute !! Questions ??</vt:lpstr>
      <vt:lpstr>ANNEXES</vt:lpstr>
      <vt:lpstr>Présentation PowerPoint</vt:lpstr>
      <vt:lpstr>Présentation PowerPoint</vt:lpstr>
      <vt:lpstr>Présentation PowerPoint</vt:lpstr>
      <vt:lpstr>Présentation PowerPoint</vt:lpstr>
      <vt:lpstr>Rappelons-nous !</vt:lpstr>
      <vt:lpstr>Liens</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FORUM SV Comité Régional ULM Nouvelle Aquitaine</dc:title>
  <dc:creator>Christian Santini</dc:creator>
  <cp:lastModifiedBy>thierry dupont</cp:lastModifiedBy>
  <cp:revision>51</cp:revision>
  <dcterms:created xsi:type="dcterms:W3CDTF">2020-08-30T09:29:10Z</dcterms:created>
  <dcterms:modified xsi:type="dcterms:W3CDTF">2024-03-10T15:42:08Z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d1f144-26ac-4410-8fdb-05c7de218e82_Enabled">
    <vt:lpwstr>true</vt:lpwstr>
  </property>
  <property fmtid="{D5CDD505-2E9C-101B-9397-08002B2CF9AE}" pid="3" name="MSIP_Label_7bd1f144-26ac-4410-8fdb-05c7de218e82_SetDate">
    <vt:lpwstr>2023-04-18T07:10:34Z</vt:lpwstr>
  </property>
  <property fmtid="{D5CDD505-2E9C-101B-9397-08002B2CF9AE}" pid="4" name="MSIP_Label_7bd1f144-26ac-4410-8fdb-05c7de218e82_Method">
    <vt:lpwstr>Standard</vt:lpwstr>
  </property>
  <property fmtid="{D5CDD505-2E9C-101B-9397-08002B2CF9AE}" pid="5" name="MSIP_Label_7bd1f144-26ac-4410-8fdb-05c7de218e82_Name">
    <vt:lpwstr>FR Usage restreint</vt:lpwstr>
  </property>
  <property fmtid="{D5CDD505-2E9C-101B-9397-08002B2CF9AE}" pid="6" name="MSIP_Label_7bd1f144-26ac-4410-8fdb-05c7de218e82_SiteId">
    <vt:lpwstr>8b87af7d-8647-4dc7-8df4-5f69a2011bb5</vt:lpwstr>
  </property>
  <property fmtid="{D5CDD505-2E9C-101B-9397-08002B2CF9AE}" pid="7" name="MSIP_Label_7bd1f144-26ac-4410-8fdb-05c7de218e82_ActionId">
    <vt:lpwstr>31a92675-e093-45ac-915a-d5a636e53fce</vt:lpwstr>
  </property>
  <property fmtid="{D5CDD505-2E9C-101B-9397-08002B2CF9AE}" pid="8" name="MSIP_Label_7bd1f144-26ac-4410-8fdb-05c7de218e82_ContentBits">
    <vt:lpwstr>3</vt:lpwstr>
  </property>
</Properties>
</file>